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Belleza"/>
      <p:regular r:id="rId46"/>
    </p:embeddedFont>
    <p:embeddedFont>
      <p:font typeface="Economica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C45FCC-2941-49E7-9942-1DA9BB667C9D}">
  <a:tblStyle styleId="{74C45FCC-2941-49E7-9942-1DA9BB667C9D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365C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Belleza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Economica-bold.fntdata"/><Relationship Id="rId47" Type="http://schemas.openxmlformats.org/officeDocument/2006/relationships/font" Target="fonts/Economica-regular.fntdata"/><Relationship Id="rId49" Type="http://schemas.openxmlformats.org/officeDocument/2006/relationships/font" Target="fonts/Economic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font" Target="fonts/Economica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schemas.openxmlformats.org/officeDocument/2006/relationships/font" Target="fonts/GillSans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57" Type="http://schemas.openxmlformats.org/officeDocument/2006/relationships/font" Target="fonts/OpenSans-regular.fntdata"/><Relationship Id="rId12" Type="http://schemas.openxmlformats.org/officeDocument/2006/relationships/slide" Target="slides/slide6.xml"/><Relationship Id="rId56" Type="http://schemas.openxmlformats.org/officeDocument/2006/relationships/font" Target="fonts/GillSans-bold.fntdata"/><Relationship Id="rId15" Type="http://schemas.openxmlformats.org/officeDocument/2006/relationships/slide" Target="slides/slide9.xml"/><Relationship Id="rId59" Type="http://schemas.openxmlformats.org/officeDocument/2006/relationships/font" Target="fonts/OpenSans-italic.fntdata"/><Relationship Id="rId14" Type="http://schemas.openxmlformats.org/officeDocument/2006/relationships/slide" Target="slides/slide8.xml"/><Relationship Id="rId58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47c8ab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47c8ab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556319d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556319d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c556319d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c556319d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556319d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c556319d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556319d2_0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c556319d2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c556319d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c556319d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556319d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c556319d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556319d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c556319d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bc187894_7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bc187894_7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556319d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c556319d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bc187894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bc187894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c556319d2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c556319d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c556319d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c556319d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683eadb1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683eadb1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687a7e21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687a7e2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87a7e21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87a7e21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c556319d2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c556319d2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687a7e21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687a7e21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87a7e21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87a7e21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87a7e210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687a7e210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87a7e210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87a7e210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556319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556319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87a7e210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687a7e210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87a7e210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87a7e21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87a7e210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87a7e210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87a7e210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687a7e21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87a7e210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687a7e210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687a7e210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687a7e210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87a7e210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87a7e210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87a7e210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87a7e210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c556319d2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c556319d2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687a7e210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687a7e210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556319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556319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556319d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c556319d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556319d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556319d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d0e9b1d5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d0e9b1d5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c556319d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c556319d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c556319d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c556319d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2 Column">
  <p:cSld name="Title &amp; Bullets - 2 Colum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opy">
  <p:cSld name="Title &amp; Subtitle cop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Blank">
  <p:cSld name="Default - 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38643" r="50441" t="0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46291" y="4858345"/>
            <a:ext cx="240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550" lIns="24550" spcFirstLastPara="1" rIns="24550" wrap="square" tIns="24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0"/>
            <a:ext cx="9162000" cy="549300"/>
          </a:xfrm>
          <a:prstGeom prst="rect">
            <a:avLst/>
          </a:prstGeom>
          <a:solidFill>
            <a:srgbClr val="004100">
              <a:alpha val="80000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0" y="562570"/>
            <a:ext cx="9153000" cy="40200"/>
          </a:xfrm>
          <a:prstGeom prst="rect">
            <a:avLst/>
          </a:prstGeom>
          <a:solidFill>
            <a:srgbClr val="004100">
              <a:alpha val="80000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0" y="5016252"/>
            <a:ext cx="9153000" cy="127200"/>
          </a:xfrm>
          <a:prstGeom prst="rect">
            <a:avLst/>
          </a:prstGeom>
          <a:solidFill>
            <a:srgbClr val="004100">
              <a:alpha val="80000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116086" y="0"/>
            <a:ext cx="735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elleza"/>
              <a:buNone/>
              <a:defRPr b="0" i="0" sz="4100" u="none" cap="none" strike="noStrik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Belleza"/>
              <a:buChar char="-"/>
              <a:defRPr b="0" i="0" sz="2300" u="none" cap="none" strike="noStrik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859628" y="5002857"/>
            <a:ext cx="2742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892969" y="669727"/>
            <a:ext cx="73581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892969" y="1567160"/>
            <a:ext cx="73581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>
            <p:ph idx="2" type="pic"/>
          </p:nvPr>
        </p:nvSpPr>
        <p:spPr>
          <a:xfrm>
            <a:off x="1714500" y="863947"/>
            <a:ext cx="57150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 Reflection">
  <p:cSld name="Photo - Horizontal Reflec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>
            <p:ph idx="2" type="pic"/>
          </p:nvPr>
        </p:nvSpPr>
        <p:spPr>
          <a:xfrm>
            <a:off x="1714500" y="863947"/>
            <a:ext cx="5715000" cy="24042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>
            <p:ph idx="2" type="pic"/>
          </p:nvPr>
        </p:nvSpPr>
        <p:spPr>
          <a:xfrm>
            <a:off x="5009555" y="1038076"/>
            <a:ext cx="2964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title"/>
          </p:nvPr>
        </p:nvSpPr>
        <p:spPr>
          <a:xfrm>
            <a:off x="446484" y="743396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446484" y="2524869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 Reflection">
  <p:cSld name="Photo - Vertical Reflec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/>
          <p:nvPr>
            <p:ph idx="2" type="pic"/>
          </p:nvPr>
        </p:nvSpPr>
        <p:spPr>
          <a:xfrm>
            <a:off x="5009555" y="1038076"/>
            <a:ext cx="2964600" cy="2967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type="title"/>
          </p:nvPr>
        </p:nvSpPr>
        <p:spPr>
          <a:xfrm>
            <a:off x="446484" y="743396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46484" y="2524869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/>
          <p:nvPr>
            <p:ph idx="2" type="pic"/>
          </p:nvPr>
        </p:nvSpPr>
        <p:spPr>
          <a:xfrm>
            <a:off x="5045273" y="1520279"/>
            <a:ext cx="28842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Left">
  <p:cSld name="Title &amp; Bullets - Lef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Right">
  <p:cSld name="Title &amp; Bullets - Righ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5464969" y="1460004"/>
            <a:ext cx="2786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>
  <p:cSld name="Title &amp; Bullets cop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type="title"/>
          </p:nvPr>
        </p:nvSpPr>
        <p:spPr>
          <a:xfrm>
            <a:off x="116086" y="0"/>
            <a:ext cx="735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elleza"/>
              <a:buNone/>
              <a:defRPr b="0" i="0" sz="4100" u="none" cap="none" strike="noStrik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ill Sans"/>
              <a:buChar char="-"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8859628" y="5002857"/>
            <a:ext cx="2742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2 Column">
  <p:cSld name="Title &amp; Bullets - 2 Column 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 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idx="1" type="body"/>
          </p:nvPr>
        </p:nvSpPr>
        <p:spPr>
          <a:xfrm>
            <a:off x="892969" y="669727"/>
            <a:ext cx="73581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5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 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0" name="Google Shape;150;p36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 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/>
          <p:nvPr>
            <p:ph type="title"/>
          </p:nvPr>
        </p:nvSpPr>
        <p:spPr>
          <a:xfrm>
            <a:off x="892969" y="1567160"/>
            <a:ext cx="73581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3" name="Google Shape;153;p37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 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/>
          <p:nvPr>
            <p:ph idx="2" type="pic"/>
          </p:nvPr>
        </p:nvSpPr>
        <p:spPr>
          <a:xfrm>
            <a:off x="1714500" y="863947"/>
            <a:ext cx="57150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38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7" name="Google Shape;157;p38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">
  <p:cSld name="Title &amp; Bullets copy 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/>
          <p:nvPr>
            <p:ph type="title"/>
          </p:nvPr>
        </p:nvSpPr>
        <p:spPr>
          <a:xfrm>
            <a:off x="116086" y="0"/>
            <a:ext cx="735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elleza"/>
              <a:buNone/>
              <a:defRPr b="0" i="0" sz="4100" u="none" cap="none" strike="noStrik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12" type="sldNum"/>
          </p:nvPr>
        </p:nvSpPr>
        <p:spPr>
          <a:xfrm>
            <a:off x="8859628" y="5002857"/>
            <a:ext cx="2742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roid Sans Mono"/>
              <a:buNone/>
              <a:defRPr b="0" i="0" sz="1200" u="none" cap="none" strike="noStrike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892969" y="669727"/>
            <a:ext cx="73581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samtools.sourceforge.net/samtools.s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gdownload.cse.ucsc.edu/goldenpath/hg38/bigZips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hgdownload.soe.ucsc.edu/download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-bg.jpg" id="165" name="Google Shape;1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0"/>
          <p:cNvSpPr txBox="1"/>
          <p:nvPr>
            <p:ph type="ctrTitle"/>
          </p:nvPr>
        </p:nvSpPr>
        <p:spPr>
          <a:xfrm>
            <a:off x="858300" y="957775"/>
            <a:ext cx="75039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SAM/BAM format, samtools, and IGV-ish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167" name="Google Shape;167;p40"/>
          <p:cNvSpPr txBox="1"/>
          <p:nvPr>
            <p:ph idx="1" type="subTitle"/>
          </p:nvPr>
        </p:nvSpPr>
        <p:spPr>
          <a:xfrm>
            <a:off x="1485150" y="2419200"/>
            <a:ext cx="6020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Applied Computational Genomics, Lecture 08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https://github.com/quinlan-lab/applied-computational-genomics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Aaron Quinlan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Departments of Human Genetics and Biomedical Informatics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USTAR Center for Genetic Discovery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University of Utah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quinlanlab.org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311700" y="215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What critical information do we need for sequence alignments?</a:t>
            </a:r>
            <a:endParaRPr sz="5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SAM format overview</a:t>
            </a:r>
            <a:endParaRPr sz="4000"/>
          </a:p>
        </p:txBody>
      </p:sp>
      <p:sp>
        <p:nvSpPr>
          <p:cNvPr id="251" name="Google Shape;251;p50"/>
          <p:cNvSpPr/>
          <p:nvPr/>
        </p:nvSpPr>
        <p:spPr>
          <a:xfrm>
            <a:off x="4596774" y="4684737"/>
            <a:ext cx="4150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500" u="sng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http://samtools.sourceforge.net/samtools.shtml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252" name="Google Shape;252;p50"/>
          <p:cNvGraphicFramePr/>
          <p:nvPr/>
        </p:nvGraphicFramePr>
        <p:xfrm>
          <a:off x="1197288" y="107714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{74C45FCC-2941-49E7-9942-1DA9BB667C9D}</a:tableStyleId>
              </a:tblPr>
              <a:tblGrid>
                <a:gridCol w="891775"/>
                <a:gridCol w="891775"/>
                <a:gridCol w="2752325"/>
                <a:gridCol w="2359725"/>
              </a:tblGrid>
              <a:tr h="32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Col #</a:t>
                      </a:r>
                      <a:endParaRPr sz="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Name</a:t>
                      </a:r>
                      <a:endParaRPr sz="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Meaning</a:t>
                      </a:r>
                      <a:endParaRPr sz="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Example</a:t>
                      </a:r>
                      <a:endParaRPr sz="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</a:tr>
              <a:tr h="26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QNAME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Read or Pair name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HWI:ST156_1:278:1:1058:4544:0</a:t>
                      </a:r>
                      <a:endParaRPr sz="12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FLAG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Bitwise FLAG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i="1"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Much more soon!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RNAME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Reference sequence name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chr1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POS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1-based alignment start coordinate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8,724,005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MAPQ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Mapping quality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60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CIGAR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Extended CIGAR string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i="1"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Much more soon!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7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MRNM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paired, the mate’s reference seq.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chr1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8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MPOS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paired, the mate’s alignment start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8,724,505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9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ISIZE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paired, the insert size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562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SEQ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The sequence of the query/mate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ACAAATTCAG...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11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QUAL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The quality string for the query/mate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HHH$^^%$$$...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38761D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12</a:t>
                      </a:r>
                      <a:endParaRPr sz="1300">
                        <a:solidFill>
                          <a:srgbClr val="38761D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38761D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OPT</a:t>
                      </a:r>
                      <a:endParaRPr sz="1300">
                        <a:solidFill>
                          <a:srgbClr val="38761D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38761D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Optional Tags</a:t>
                      </a:r>
                      <a:endParaRPr sz="1300">
                        <a:solidFill>
                          <a:srgbClr val="38761D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38761D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XA:i:2, MD:Z:0T34G15</a:t>
                      </a:r>
                      <a:endParaRPr sz="1300">
                        <a:solidFill>
                          <a:srgbClr val="38761D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p51"/>
          <p:cNvGraphicFramePr/>
          <p:nvPr/>
        </p:nvGraphicFramePr>
        <p:xfrm>
          <a:off x="1197288" y="23894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{74C45FCC-2941-49E7-9942-1DA9BB667C9D}</a:tableStyleId>
              </a:tblPr>
              <a:tblGrid>
                <a:gridCol w="891775"/>
                <a:gridCol w="891775"/>
                <a:gridCol w="2752325"/>
                <a:gridCol w="2359725"/>
              </a:tblGrid>
              <a:tr h="32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Col #</a:t>
                      </a:r>
                      <a:endParaRPr sz="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Name</a:t>
                      </a:r>
                      <a:endParaRPr sz="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Meaning</a:t>
                      </a:r>
                      <a:endParaRPr sz="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Example</a:t>
                      </a:r>
                      <a:endParaRPr sz="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</a:tr>
              <a:tr h="26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QNAME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Read or Pair name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3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HWI:ST156_1:278:1:1058:4544:0</a:t>
                      </a:r>
                      <a:endParaRPr sz="1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FLAG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Bitwise FLAG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Much more soon!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RNAME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Reference sequence name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chr1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POS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1-based alignment start coordinate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8,724,005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MAPQ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Mapping quality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60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CIGAR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Extended CIGAR string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Much more soon!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7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MRNM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paired, the mate’s reference seq.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chr1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8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MPOS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paired, the mate’s alignment start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8,724,505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9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ISIZE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If paired, the insert size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562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SEQ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The sequence of the query/mate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ACAAATTCAG...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11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QUAL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The quality string for the query/mate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HHH$^^%$$$...</a:t>
                      </a:r>
                      <a:endParaRPr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rgbClr val="38761D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12</a:t>
                      </a:r>
                      <a:endParaRPr sz="1600">
                        <a:solidFill>
                          <a:srgbClr val="38761D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rgbClr val="38761D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OPT</a:t>
                      </a:r>
                      <a:endParaRPr sz="1600">
                        <a:solidFill>
                          <a:srgbClr val="38761D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rgbClr val="38761D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Optional Tags</a:t>
                      </a:r>
                      <a:endParaRPr sz="1600">
                        <a:solidFill>
                          <a:srgbClr val="38761D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rgbClr val="38761D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XA:i:2, MD:Z:0T34G15</a:t>
                      </a:r>
                      <a:endParaRPr sz="1600">
                        <a:solidFill>
                          <a:srgbClr val="38761D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8" name="Google Shape;258;p51"/>
          <p:cNvPicPr preferRelativeResize="0"/>
          <p:nvPr/>
        </p:nvPicPr>
        <p:blipFill rotWithShape="1">
          <a:blip r:embed="rId3">
            <a:alphaModFix amt="90000"/>
          </a:blip>
          <a:srcRect b="40705" l="0" r="0" t="0"/>
          <a:stretch/>
        </p:blipFill>
        <p:spPr>
          <a:xfrm>
            <a:off x="917975" y="3846200"/>
            <a:ext cx="7482600" cy="10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1"/>
          <p:cNvSpPr/>
          <p:nvPr/>
        </p:nvSpPr>
        <p:spPr>
          <a:xfrm>
            <a:off x="1149951" y="4233957"/>
            <a:ext cx="328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Belleza"/>
              <a:buNone/>
            </a:pPr>
            <a:r>
              <a:rPr b="1" i="0" lang="en" sz="2200" u="none" cap="none" strike="noStrike">
                <a:solidFill>
                  <a:srgbClr val="E32400"/>
                </a:solidFill>
                <a:latin typeface="Economica"/>
                <a:ea typeface="Economica"/>
                <a:cs typeface="Economica"/>
                <a:sym typeface="Economica"/>
              </a:rPr>
              <a:t>1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0" name="Google Shape;260;p51"/>
          <p:cNvSpPr/>
          <p:nvPr/>
        </p:nvSpPr>
        <p:spPr>
          <a:xfrm>
            <a:off x="3131151" y="4233957"/>
            <a:ext cx="328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Belleza"/>
              <a:buNone/>
            </a:pPr>
            <a:r>
              <a:rPr b="1" lang="en" sz="2200">
                <a:solidFill>
                  <a:srgbClr val="E32400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1" name="Google Shape;261;p51"/>
          <p:cNvSpPr/>
          <p:nvPr/>
        </p:nvSpPr>
        <p:spPr>
          <a:xfrm>
            <a:off x="3664551" y="4233957"/>
            <a:ext cx="328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Belleza"/>
              <a:buNone/>
            </a:pPr>
            <a:r>
              <a:rPr b="1" lang="en" sz="2200">
                <a:solidFill>
                  <a:srgbClr val="E32400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2" name="Google Shape;262;p51"/>
          <p:cNvSpPr/>
          <p:nvPr/>
        </p:nvSpPr>
        <p:spPr>
          <a:xfrm>
            <a:off x="4197951" y="4233957"/>
            <a:ext cx="328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Belleza"/>
              <a:buNone/>
            </a:pPr>
            <a:r>
              <a:rPr b="1" lang="en" sz="2200">
                <a:solidFill>
                  <a:srgbClr val="E32400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/>
          <p:nvPr/>
        </p:nvSpPr>
        <p:spPr>
          <a:xfrm>
            <a:off x="98025" y="133675"/>
            <a:ext cx="8930100" cy="46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ST-E00223:32:H5J57CCXX:6:2123:15189:52872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97      1       10001   0       4S15M1I54M2I50M25S      4       699063  0       ACCCTAACCCTAACCCTAACCCCTAACCCTAACCCTAACCCTAACCCTAACCCTAACCCTAACCCTAACCCTAAACCCCTAACCCTAACCCTAACCCTAACCCTAACCCTAACCCAACCCTAACCCCCCCCCACCCAACCCCACCCCCCAC AAFFFKKKKKKKKKKKKKKKKKKKKFKKFKKKKKKFKKAKKKKFFKKKKKFKF&lt;FF7FFFFK7FK,AA,FKFFKF,FKKK7&lt;KKK,,7FFF7F,AAFFK,AKA,,FFF&lt;,A7FKK,,,7A,,,7,,,,,((,(,,(,,,,,,,(,,A(,,( MC:Z:80S11M1D58M        MD:Z:119        RG:Z:15-0017315_1       NM:i:3  MQ:i:47 AS:i:104        XS:i:103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ST-E00223:46:HG7V5CCXX:2:1116:12601:22862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1123    1       10006   0       81M70S  =       10106   143     CTAACCCTAACCCTAACCCTAACCCTAACCCTAACCCTAACCCTAACACTCACCCTAACCCTACCCCTAACCCTAACCCTATCATTCACTCGAACCCTAACACTACCGCTAGCGCTAACTCCAGCCCGCACACTATCGCTAACCCTCACGC AAFFFKKKKKKKKKKKKKKKFKKA,,A,A,,77&lt;,,A,,7FFK7,,,,AF,,,A7,,,77,,,7AA,,7,FFK,&lt;A,,,,7&lt;&lt;,,,,AA,7,AA,,7,,,7,,,,,,,,,,,A7,,,,,,7,7,7(,(,((,,,7,A,F,7,,,&lt;,,AA,, MC:Z:108S43M    MD:Z:47C2A12A17 RG:Z:15-0017315_1       NM:i:3  MQ:i:2  AS:i:66 XS:i:71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ST-E00223:32:H5J57CCXX:5:2208:10074:43308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99      1       10008   36      101M1I41M7S     =       10107   137     AACCCTAACCCTAACCCTAACCCTAACCCTAACCCTAACCCTAACCCTACCCCTAACCCTAACCCTAACCCTAACCCTCACCCTCACCCTCACCCTAGCCCAAACCCTAACCCTAACCCTAACCCTAACCCTAACCCTAACCCTACCCCG  AAFFFKFKKKKKKKKKKKKKKKKFKKKKKKKFKKK7&lt;KA7&lt;F,AF7F,7,A,FA7&lt;KKKKKFKKKK&lt;,,FKAKKAFFA,A7,7,,,7,7,,,,,7F&lt;,,7,,,,7,,A,,,&lt;F7,,,7FA,7,,&lt;F,,,&lt;A,7&lt;AFKK&lt;,&lt;,,7,,,,,(  MC:Z:112S38M    MD:Z:49A28A5A5A6A44     RG:Z:15-0017315_1       NM:i:6  MQ:i:36 AS:i:110        XS:i:113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ST-E00223:46:HG7V5CCXX:5:2119:12936:64896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99      1       10013   0       90M61S  =       10176   211     TAACCCTAAGCCTAACCCTAACCCTAACCCTAACCCTAACCCTAACCCTAACCCTAACCATAACCCAAACCCTAACCCTAACCCTAACCCGAACCGTAAGCCAAAACATAACCACAACCATAACAATAACCAAAACCTTAACGTTAAACAT A&lt;AFFKKKK,AAAFKK&lt;FKKKKAK,&lt;A,AFKKKKAFFFKKKKAFKKFAFFFKKA7,FFA,F,F,7F,AFF77AFFAFFKAFKKA,,FFKF,AA,F,,7F,A,,7A,,,7A,,,,,,AFK,,,AA,,,7FKA,A,AFF,&lt;,,,,,,,77&lt;AA MC:Z:99S48M4S   MD:Z:9C49C6T23  RG:Z:15-0017315_1       NM:i:3  MQ:i:0  AS:i:75 XS:i:75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ST-E00223:32:H5J57CCXX:1:1205:17290:54577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99      1       10019   1       92M59S  =       10354   414     TAACCCTAACCCTAACCCTAACCCTAACCCTAACCCTAACCCTAACCCTAACCCTAACCCTAACCCTAACCCTAACCCTAACCCTAACCCAAACCCCCACCCCAAACCCAAGCCCAACCCTACCCCCTAACCCCTAACCCCAACCCTGACC AAFFFKKKKFKKKKAKKKKKKKKKKKKKKKF7KKKKKKKKKKKKKFKKKKFKKKKKKKAKKKFFKKFFKKKK,&lt;,7&lt;FA,FFFK,,7FFF,,,,,A,((,(((,7,7A,,,,,A,,,777A,AAKK&lt;&lt;,7FFA7,A,,AA,&lt;,,AFA,7AF MC:Z:72S79M     MD:Z:92 RG:Z:15-0017315_1       NM:i:0  MQ:i:20 AS:i:92 XS:i:97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Recall: </a:t>
            </a: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Edit distance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3" name="Google Shape;273;p53"/>
          <p:cNvSpPr txBox="1"/>
          <p:nvPr/>
        </p:nvSpPr>
        <p:spPr>
          <a:xfrm>
            <a:off x="324350" y="765100"/>
            <a:ext cx="84090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How many edits (changes) must be made to a word or kmer to make it match (align) to another word or kmer?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74" name="Google Shape;274;p53"/>
          <p:cNvGrpSpPr/>
          <p:nvPr/>
        </p:nvGrpSpPr>
        <p:grpSpPr>
          <a:xfrm>
            <a:off x="836850" y="2441950"/>
            <a:ext cx="4275000" cy="643250"/>
            <a:chOff x="836850" y="2441950"/>
            <a:chExt cx="4275000" cy="643250"/>
          </a:xfrm>
        </p:grpSpPr>
        <p:sp>
          <p:nvSpPr>
            <p:cNvPr id="275" name="Google Shape;275;p53"/>
            <p:cNvSpPr txBox="1"/>
            <p:nvPr/>
          </p:nvSpPr>
          <p:spPr>
            <a:xfrm>
              <a:off x="836850" y="2441950"/>
              <a:ext cx="12000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CURLED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HURLED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76" name="Google Shape;276;p53"/>
            <p:cNvCxnSpPr/>
            <p:nvPr/>
          </p:nvCxnSpPr>
          <p:spPr>
            <a:xfrm>
              <a:off x="1813650" y="2869950"/>
              <a:ext cx="3792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7" name="Google Shape;277;p53"/>
            <p:cNvSpPr txBox="1"/>
            <p:nvPr/>
          </p:nvSpPr>
          <p:spPr>
            <a:xfrm>
              <a:off x="2111850" y="2660400"/>
              <a:ext cx="30000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Edit distance = 1. Substitute C for H</a:t>
              </a:r>
              <a:endParaRPr sz="1600"/>
            </a:p>
          </p:txBody>
        </p:sp>
      </p:grpSp>
      <p:grpSp>
        <p:nvGrpSpPr>
          <p:cNvPr id="278" name="Google Shape;278;p53"/>
          <p:cNvGrpSpPr/>
          <p:nvPr/>
        </p:nvGrpSpPr>
        <p:grpSpPr>
          <a:xfrm>
            <a:off x="5180250" y="2441950"/>
            <a:ext cx="4275000" cy="643250"/>
            <a:chOff x="5180250" y="2441950"/>
            <a:chExt cx="4275000" cy="643250"/>
          </a:xfrm>
        </p:grpSpPr>
        <p:sp>
          <p:nvSpPr>
            <p:cNvPr id="279" name="Google Shape;279;p53"/>
            <p:cNvSpPr txBox="1"/>
            <p:nvPr/>
          </p:nvSpPr>
          <p:spPr>
            <a:xfrm>
              <a:off x="5180250" y="2441950"/>
              <a:ext cx="12000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SHORT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SHO-T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80" name="Google Shape;280;p53"/>
            <p:cNvCxnSpPr/>
            <p:nvPr/>
          </p:nvCxnSpPr>
          <p:spPr>
            <a:xfrm>
              <a:off x="6157050" y="2869950"/>
              <a:ext cx="3792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1" name="Google Shape;281;p53"/>
            <p:cNvSpPr txBox="1"/>
            <p:nvPr/>
          </p:nvSpPr>
          <p:spPr>
            <a:xfrm>
              <a:off x="6455250" y="2660400"/>
              <a:ext cx="30000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Edit distance = 1. Delete R</a:t>
              </a:r>
              <a:endParaRPr sz="1600"/>
            </a:p>
          </p:txBody>
        </p:sp>
      </p:grpSp>
      <p:grpSp>
        <p:nvGrpSpPr>
          <p:cNvPr id="282" name="Google Shape;282;p53"/>
          <p:cNvGrpSpPr/>
          <p:nvPr/>
        </p:nvGrpSpPr>
        <p:grpSpPr>
          <a:xfrm>
            <a:off x="1598850" y="3661150"/>
            <a:ext cx="3554400" cy="611050"/>
            <a:chOff x="836850" y="3661150"/>
            <a:chExt cx="3554400" cy="611050"/>
          </a:xfrm>
        </p:grpSpPr>
        <p:sp>
          <p:nvSpPr>
            <p:cNvPr id="283" name="Google Shape;283;p53"/>
            <p:cNvSpPr txBox="1"/>
            <p:nvPr/>
          </p:nvSpPr>
          <p:spPr>
            <a:xfrm>
              <a:off x="836850" y="3661150"/>
              <a:ext cx="35544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TGTTACGG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GGTTGACTA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4" name="Google Shape;284;p53"/>
            <p:cNvSpPr txBox="1"/>
            <p:nvPr/>
          </p:nvSpPr>
          <p:spPr>
            <a:xfrm>
              <a:off x="2370825" y="3889700"/>
              <a:ext cx="3792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?</a:t>
              </a:r>
              <a:endParaRPr b="1" sz="2400"/>
            </a:p>
          </p:txBody>
        </p:sp>
      </p:grpSp>
      <p:sp>
        <p:nvSpPr>
          <p:cNvPr id="285" name="Google Shape;285;p53"/>
          <p:cNvSpPr txBox="1"/>
          <p:nvPr/>
        </p:nvSpPr>
        <p:spPr>
          <a:xfrm>
            <a:off x="4037250" y="3661150"/>
            <a:ext cx="3554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TG-TT-AC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-GGTTGAC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Edit distance = 5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53"/>
          <p:cNvSpPr txBox="1"/>
          <p:nvPr/>
        </p:nvSpPr>
        <p:spPr>
          <a:xfrm>
            <a:off x="6323250" y="3661150"/>
            <a:ext cx="3554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GTT-AC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GTTGAC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Edit distance = 4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</a:rPr>
              <a:t>The CIGAR string</a:t>
            </a:r>
            <a:r>
              <a:rPr lang="en" sz="4000"/>
              <a:t>: encode the details of the alignment</a:t>
            </a:r>
            <a:endParaRPr sz="4000"/>
          </a:p>
        </p:txBody>
      </p:sp>
      <p:graphicFrame>
        <p:nvGraphicFramePr>
          <p:cNvPr id="292" name="Google Shape;292;p54"/>
          <p:cNvGraphicFramePr/>
          <p:nvPr/>
        </p:nvGraphicFramePr>
        <p:xfrm>
          <a:off x="280988" y="151536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{74C45FCC-2941-49E7-9942-1DA9BB667C9D}</a:tableStyleId>
              </a:tblPr>
              <a:tblGrid>
                <a:gridCol w="737375"/>
                <a:gridCol w="2161325"/>
              </a:tblGrid>
              <a:tr h="24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Operation</a:t>
                      </a:r>
                      <a:endParaRPr sz="1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Meaning</a:t>
                      </a:r>
                      <a:endParaRPr sz="1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</a:tr>
              <a:tr h="25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Match*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Deletion w.r.t. reference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Insertion w.r.t. reference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Split or spliced alignment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Soft-clipping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Hard-clipping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Padding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93" name="Google Shape;293;p54"/>
          <p:cNvGrpSpPr/>
          <p:nvPr/>
        </p:nvGrpSpPr>
        <p:grpSpPr>
          <a:xfrm>
            <a:off x="3522464" y="2092658"/>
            <a:ext cx="5267931" cy="740039"/>
            <a:chOff x="3522464" y="2092658"/>
            <a:chExt cx="5267931" cy="740039"/>
          </a:xfrm>
        </p:grpSpPr>
        <p:sp>
          <p:nvSpPr>
            <p:cNvPr id="294" name="Google Shape;294;p54"/>
            <p:cNvSpPr/>
            <p:nvPr/>
          </p:nvSpPr>
          <p:spPr>
            <a:xfrm>
              <a:off x="3523253" y="2177347"/>
              <a:ext cx="1884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Belleza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Belleza"/>
                  <a:ea typeface="Belleza"/>
                  <a:cs typeface="Belleza"/>
                  <a:sym typeface="Belleza"/>
                </a:rPr>
                <a:t>Reference:</a:t>
              </a:r>
              <a:endParaRPr/>
            </a:p>
          </p:txBody>
        </p:sp>
        <p:sp>
          <p:nvSpPr>
            <p:cNvPr id="295" name="Google Shape;295;p54"/>
            <p:cNvSpPr/>
            <p:nvPr/>
          </p:nvSpPr>
          <p:spPr>
            <a:xfrm>
              <a:off x="3522464" y="2448564"/>
              <a:ext cx="2268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Belleza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Belleza"/>
                  <a:ea typeface="Belleza"/>
                  <a:cs typeface="Belleza"/>
                  <a:sym typeface="Belleza"/>
                </a:rPr>
                <a:t>Experimental:</a:t>
              </a:r>
              <a:endParaRPr/>
            </a:p>
          </p:txBody>
        </p:sp>
        <p:sp>
          <p:nvSpPr>
            <p:cNvPr id="296" name="Google Shape;296;p54"/>
            <p:cNvSpPr/>
            <p:nvPr/>
          </p:nvSpPr>
          <p:spPr>
            <a:xfrm>
              <a:off x="4653933" y="2092658"/>
              <a:ext cx="41316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ACCTGTC</a:t>
              </a:r>
              <a:r>
                <a:rPr b="0" i="0" lang="en" sz="2100" u="none" cap="none" strike="noStrike">
                  <a:solidFill>
                    <a:srgbClr val="FF2600"/>
                  </a:solidFill>
                  <a:latin typeface="Consolas"/>
                  <a:ea typeface="Consolas"/>
                  <a:cs typeface="Consolas"/>
                  <a:sym typeface="Consolas"/>
                </a:rPr>
                <a:t>--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TAC</a:t>
              </a:r>
              <a:r>
                <a:rPr b="0" i="0" lang="en" sz="2100" u="none" cap="none" strike="noStrike">
                  <a:solidFill>
                    <a:srgbClr val="FF26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TTACG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7" name="Google Shape;297;p54"/>
            <p:cNvSpPr/>
            <p:nvPr/>
          </p:nvSpPr>
          <p:spPr>
            <a:xfrm>
              <a:off x="4658795" y="2420797"/>
              <a:ext cx="41316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ACCT</a:t>
              </a:r>
              <a:r>
                <a:rPr b="0" i="0" lang="en" sz="2100" u="none" cap="none" strike="noStrike">
                  <a:solidFill>
                    <a:srgbClr val="FF2600"/>
                  </a:solidFill>
                  <a:latin typeface="Consolas"/>
                  <a:ea typeface="Consolas"/>
                  <a:cs typeface="Consolas"/>
                  <a:sym typeface="Consolas"/>
                </a:rPr>
                <a:t>-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TCCATAC</a:t>
              </a:r>
              <a:r>
                <a:rPr b="0" i="0" lang="en" sz="2100" u="none" cap="none" strike="noStrike">
                  <a:solidFill>
                    <a:srgbClr val="FF2600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TTA</a:t>
              </a:r>
              <a:r>
                <a:rPr b="0" i="0" lang="en" sz="2100" u="none" cap="none" strike="noStrike">
                  <a:solidFill>
                    <a:srgbClr val="AAAAAA"/>
                  </a:solidFill>
                  <a:latin typeface="Consolas"/>
                  <a:ea typeface="Consolas"/>
                  <a:cs typeface="Consolas"/>
                  <a:sym typeface="Consolas"/>
                </a:rPr>
                <a:t>TC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8" name="Google Shape;298;p54"/>
          <p:cNvGrpSpPr/>
          <p:nvPr/>
        </p:nvGrpSpPr>
        <p:grpSpPr>
          <a:xfrm>
            <a:off x="3785592" y="3433092"/>
            <a:ext cx="3997473" cy="316351"/>
            <a:chOff x="3785592" y="3433092"/>
            <a:chExt cx="3997473" cy="316351"/>
          </a:xfrm>
        </p:grpSpPr>
        <p:sp>
          <p:nvSpPr>
            <p:cNvPr id="299" name="Google Shape;299;p54"/>
            <p:cNvSpPr/>
            <p:nvPr/>
          </p:nvSpPr>
          <p:spPr>
            <a:xfrm>
              <a:off x="5812665" y="3466243"/>
              <a:ext cx="19704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Belleza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4M1D2M2I7M2S</a:t>
              </a:r>
              <a:endParaRPr sz="9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0" name="Google Shape;300;p54"/>
            <p:cNvSpPr/>
            <p:nvPr/>
          </p:nvSpPr>
          <p:spPr>
            <a:xfrm>
              <a:off x="3785592" y="3433092"/>
              <a:ext cx="17949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Belleza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Belleza"/>
                  <a:ea typeface="Belleza"/>
                  <a:cs typeface="Belleza"/>
                  <a:sym typeface="Belleza"/>
                </a:rPr>
                <a:t>CIGAR string:</a:t>
              </a:r>
              <a:endParaRPr sz="900"/>
            </a:p>
          </p:txBody>
        </p:sp>
      </p:grpSp>
      <p:grpSp>
        <p:nvGrpSpPr>
          <p:cNvPr id="301" name="Google Shape;301;p54"/>
          <p:cNvGrpSpPr/>
          <p:nvPr/>
        </p:nvGrpSpPr>
        <p:grpSpPr>
          <a:xfrm>
            <a:off x="5334000" y="2909425"/>
            <a:ext cx="667500" cy="395375"/>
            <a:chOff x="5334000" y="2909425"/>
            <a:chExt cx="667500" cy="395375"/>
          </a:xfrm>
        </p:grpSpPr>
        <p:cxnSp>
          <p:nvCxnSpPr>
            <p:cNvPr id="302" name="Google Shape;302;p54"/>
            <p:cNvCxnSpPr/>
            <p:nvPr/>
          </p:nvCxnSpPr>
          <p:spPr>
            <a:xfrm>
              <a:off x="5436500" y="2909425"/>
              <a:ext cx="5079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03" name="Google Shape;303;p54"/>
            <p:cNvSpPr txBox="1"/>
            <p:nvPr/>
          </p:nvSpPr>
          <p:spPr>
            <a:xfrm>
              <a:off x="5334000" y="3021600"/>
              <a:ext cx="6675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4M</a:t>
              </a:r>
              <a:endParaRPr/>
            </a:p>
          </p:txBody>
        </p:sp>
      </p:grpSp>
      <p:grpSp>
        <p:nvGrpSpPr>
          <p:cNvPr id="304" name="Google Shape;304;p54"/>
          <p:cNvGrpSpPr/>
          <p:nvPr/>
        </p:nvGrpSpPr>
        <p:grpSpPr>
          <a:xfrm>
            <a:off x="5786300" y="2909425"/>
            <a:ext cx="507900" cy="395375"/>
            <a:chOff x="5786300" y="2909425"/>
            <a:chExt cx="507900" cy="395375"/>
          </a:xfrm>
        </p:grpSpPr>
        <p:cxnSp>
          <p:nvCxnSpPr>
            <p:cNvPr id="305" name="Google Shape;305;p54"/>
            <p:cNvCxnSpPr/>
            <p:nvPr/>
          </p:nvCxnSpPr>
          <p:spPr>
            <a:xfrm>
              <a:off x="5992625" y="2909425"/>
              <a:ext cx="1173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06" name="Google Shape;306;p54"/>
            <p:cNvSpPr txBox="1"/>
            <p:nvPr/>
          </p:nvSpPr>
          <p:spPr>
            <a:xfrm>
              <a:off x="5786300" y="3021600"/>
              <a:ext cx="5079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1D</a:t>
              </a:r>
              <a:endParaRPr/>
            </a:p>
          </p:txBody>
        </p:sp>
      </p:grpSp>
      <p:grpSp>
        <p:nvGrpSpPr>
          <p:cNvPr id="307" name="Google Shape;307;p54"/>
          <p:cNvGrpSpPr/>
          <p:nvPr/>
        </p:nvGrpSpPr>
        <p:grpSpPr>
          <a:xfrm>
            <a:off x="6078175" y="2909425"/>
            <a:ext cx="507900" cy="395375"/>
            <a:chOff x="6078175" y="2909425"/>
            <a:chExt cx="507900" cy="395375"/>
          </a:xfrm>
        </p:grpSpPr>
        <p:cxnSp>
          <p:nvCxnSpPr>
            <p:cNvPr id="308" name="Google Shape;308;p54"/>
            <p:cNvCxnSpPr/>
            <p:nvPr/>
          </p:nvCxnSpPr>
          <p:spPr>
            <a:xfrm>
              <a:off x="6198500" y="2909425"/>
              <a:ext cx="2241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09" name="Google Shape;309;p54"/>
            <p:cNvSpPr txBox="1"/>
            <p:nvPr/>
          </p:nvSpPr>
          <p:spPr>
            <a:xfrm>
              <a:off x="6078175" y="3021600"/>
              <a:ext cx="5079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2M</a:t>
              </a:r>
              <a:endParaRPr/>
            </a:p>
          </p:txBody>
        </p:sp>
      </p:grpSp>
      <p:grpSp>
        <p:nvGrpSpPr>
          <p:cNvPr id="310" name="Google Shape;310;p54"/>
          <p:cNvGrpSpPr/>
          <p:nvPr/>
        </p:nvGrpSpPr>
        <p:grpSpPr>
          <a:xfrm>
            <a:off x="6350875" y="2909425"/>
            <a:ext cx="507900" cy="386450"/>
            <a:chOff x="6350875" y="2909425"/>
            <a:chExt cx="507900" cy="386450"/>
          </a:xfrm>
        </p:grpSpPr>
        <p:cxnSp>
          <p:nvCxnSpPr>
            <p:cNvPr id="311" name="Google Shape;311;p54"/>
            <p:cNvCxnSpPr/>
            <p:nvPr/>
          </p:nvCxnSpPr>
          <p:spPr>
            <a:xfrm>
              <a:off x="6503300" y="2909425"/>
              <a:ext cx="2241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12" name="Google Shape;312;p54"/>
            <p:cNvSpPr txBox="1"/>
            <p:nvPr/>
          </p:nvSpPr>
          <p:spPr>
            <a:xfrm>
              <a:off x="6350875" y="3012675"/>
              <a:ext cx="5079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2I</a:t>
              </a:r>
              <a:endParaRPr/>
            </a:p>
          </p:txBody>
        </p:sp>
      </p:grpSp>
      <p:grpSp>
        <p:nvGrpSpPr>
          <p:cNvPr id="313" name="Google Shape;313;p54"/>
          <p:cNvGrpSpPr/>
          <p:nvPr/>
        </p:nvGrpSpPr>
        <p:grpSpPr>
          <a:xfrm>
            <a:off x="6808100" y="2909425"/>
            <a:ext cx="954600" cy="395375"/>
            <a:chOff x="6808100" y="2909425"/>
            <a:chExt cx="954600" cy="395375"/>
          </a:xfrm>
        </p:grpSpPr>
        <p:cxnSp>
          <p:nvCxnSpPr>
            <p:cNvPr id="314" name="Google Shape;314;p54"/>
            <p:cNvCxnSpPr/>
            <p:nvPr/>
          </p:nvCxnSpPr>
          <p:spPr>
            <a:xfrm>
              <a:off x="6808100" y="2909425"/>
              <a:ext cx="9546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15" name="Google Shape;315;p54"/>
            <p:cNvSpPr txBox="1"/>
            <p:nvPr/>
          </p:nvSpPr>
          <p:spPr>
            <a:xfrm>
              <a:off x="7010400" y="3021600"/>
              <a:ext cx="6675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7</a:t>
              </a: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M</a:t>
              </a:r>
              <a:endParaRPr/>
            </a:p>
          </p:txBody>
        </p:sp>
      </p:grpSp>
      <p:grpSp>
        <p:nvGrpSpPr>
          <p:cNvPr id="316" name="Google Shape;316;p54"/>
          <p:cNvGrpSpPr/>
          <p:nvPr/>
        </p:nvGrpSpPr>
        <p:grpSpPr>
          <a:xfrm>
            <a:off x="7678375" y="2909425"/>
            <a:ext cx="507900" cy="395375"/>
            <a:chOff x="7678375" y="2909425"/>
            <a:chExt cx="507900" cy="395375"/>
          </a:xfrm>
        </p:grpSpPr>
        <p:cxnSp>
          <p:nvCxnSpPr>
            <p:cNvPr id="317" name="Google Shape;317;p54"/>
            <p:cNvCxnSpPr/>
            <p:nvPr/>
          </p:nvCxnSpPr>
          <p:spPr>
            <a:xfrm>
              <a:off x="7798700" y="2909425"/>
              <a:ext cx="2241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18" name="Google Shape;318;p54"/>
            <p:cNvSpPr txBox="1"/>
            <p:nvPr/>
          </p:nvSpPr>
          <p:spPr>
            <a:xfrm>
              <a:off x="7678375" y="3021600"/>
              <a:ext cx="5079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2S</a:t>
              </a:r>
              <a:endParaRPr/>
            </a:p>
          </p:txBody>
        </p:sp>
      </p:grpSp>
      <p:grpSp>
        <p:nvGrpSpPr>
          <p:cNvPr id="319" name="Google Shape;319;p54"/>
          <p:cNvGrpSpPr/>
          <p:nvPr/>
        </p:nvGrpSpPr>
        <p:grpSpPr>
          <a:xfrm>
            <a:off x="4732275" y="3800325"/>
            <a:ext cx="3000000" cy="967075"/>
            <a:chOff x="4732275" y="3800325"/>
            <a:chExt cx="3000000" cy="967075"/>
          </a:xfrm>
        </p:grpSpPr>
        <p:cxnSp>
          <p:nvCxnSpPr>
            <p:cNvPr id="320" name="Google Shape;320;p54"/>
            <p:cNvCxnSpPr/>
            <p:nvPr/>
          </p:nvCxnSpPr>
          <p:spPr>
            <a:xfrm rot="10800000">
              <a:off x="6114738" y="3800325"/>
              <a:ext cx="83400" cy="5298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1" name="Google Shape;321;p54"/>
            <p:cNvCxnSpPr/>
            <p:nvPr/>
          </p:nvCxnSpPr>
          <p:spPr>
            <a:xfrm flipH="1" rot="10800000">
              <a:off x="6206125" y="3822725"/>
              <a:ext cx="47100" cy="4956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2" name="Google Shape;322;p54"/>
            <p:cNvSpPr txBox="1"/>
            <p:nvPr/>
          </p:nvSpPr>
          <p:spPr>
            <a:xfrm>
              <a:off x="4732275" y="4381000"/>
              <a:ext cx="30000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rPr>
                <a:t>LENGTH/OPERATION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</a:rPr>
              <a:t>The extended CIGAR string</a:t>
            </a:r>
            <a:r>
              <a:rPr lang="en" sz="4000"/>
              <a:t>: M become = and X</a:t>
            </a:r>
            <a:endParaRPr sz="4000"/>
          </a:p>
        </p:txBody>
      </p:sp>
      <p:graphicFrame>
        <p:nvGraphicFramePr>
          <p:cNvPr id="328" name="Google Shape;328;p55"/>
          <p:cNvGraphicFramePr/>
          <p:nvPr/>
        </p:nvGraphicFramePr>
        <p:xfrm>
          <a:off x="280988" y="151536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{74C45FCC-2941-49E7-9942-1DA9BB667C9D}</a:tableStyleId>
              </a:tblPr>
              <a:tblGrid>
                <a:gridCol w="737375"/>
                <a:gridCol w="2161325"/>
              </a:tblGrid>
              <a:tr h="24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Operation</a:t>
                      </a:r>
                      <a:endParaRPr sz="1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Meaning</a:t>
                      </a:r>
                      <a:endParaRPr sz="17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</a:tr>
              <a:tr h="25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=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Exact m</a:t>
                      </a: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atch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X</a:t>
                      </a:r>
                      <a:endParaRPr sz="18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Mismatch</a:t>
                      </a:r>
                      <a:endParaRPr sz="18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Deletion w.r.t. reference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Insertion w.r.t. reference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Split or spliced alignment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Soft-clipping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Hard-clipping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Belleza"/>
                        <a:buNone/>
                      </a:pPr>
                      <a:r>
                        <a:rPr lang="en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Padding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29" name="Google Shape;329;p55"/>
          <p:cNvGrpSpPr/>
          <p:nvPr/>
        </p:nvGrpSpPr>
        <p:grpSpPr>
          <a:xfrm>
            <a:off x="3522464" y="2092658"/>
            <a:ext cx="5267931" cy="740039"/>
            <a:chOff x="3522464" y="2092658"/>
            <a:chExt cx="5267931" cy="740039"/>
          </a:xfrm>
        </p:grpSpPr>
        <p:sp>
          <p:nvSpPr>
            <p:cNvPr id="330" name="Google Shape;330;p55"/>
            <p:cNvSpPr/>
            <p:nvPr/>
          </p:nvSpPr>
          <p:spPr>
            <a:xfrm>
              <a:off x="3523253" y="2177347"/>
              <a:ext cx="1884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Belleza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Belleza"/>
                  <a:ea typeface="Belleza"/>
                  <a:cs typeface="Belleza"/>
                  <a:sym typeface="Belleza"/>
                </a:rPr>
                <a:t>Reference:</a:t>
              </a:r>
              <a:endParaRPr/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3522464" y="2448564"/>
              <a:ext cx="2268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Belleza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Belleza"/>
                  <a:ea typeface="Belleza"/>
                  <a:cs typeface="Belleza"/>
                  <a:sym typeface="Belleza"/>
                </a:rPr>
                <a:t>Experimental:</a:t>
              </a:r>
              <a:endParaRPr/>
            </a:p>
          </p:txBody>
        </p:sp>
        <p:sp>
          <p:nvSpPr>
            <p:cNvPr id="332" name="Google Shape;332;p55"/>
            <p:cNvSpPr/>
            <p:nvPr/>
          </p:nvSpPr>
          <p:spPr>
            <a:xfrm>
              <a:off x="4653933" y="2092658"/>
              <a:ext cx="41316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ACCTGTC</a:t>
              </a:r>
              <a:r>
                <a:rPr b="0" i="0" lang="en" sz="2100" u="none" cap="none" strike="noStrike">
                  <a:solidFill>
                    <a:srgbClr val="FF2600"/>
                  </a:solidFill>
                  <a:latin typeface="Consolas"/>
                  <a:ea typeface="Consolas"/>
                  <a:cs typeface="Consolas"/>
                  <a:sym typeface="Consolas"/>
                </a:rPr>
                <a:t>--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TAC</a:t>
              </a:r>
              <a:r>
                <a:rPr b="0" i="0" lang="en" sz="2100" u="none" cap="none" strike="noStrike">
                  <a:solidFill>
                    <a:srgbClr val="FF26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TTACG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3" name="Google Shape;333;p55"/>
            <p:cNvSpPr/>
            <p:nvPr/>
          </p:nvSpPr>
          <p:spPr>
            <a:xfrm>
              <a:off x="4658795" y="2420797"/>
              <a:ext cx="41316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ACCT</a:t>
              </a:r>
              <a:r>
                <a:rPr b="0" i="0" lang="en" sz="2100" u="none" cap="none" strike="noStrike">
                  <a:solidFill>
                    <a:srgbClr val="FF2600"/>
                  </a:solidFill>
                  <a:latin typeface="Consolas"/>
                  <a:ea typeface="Consolas"/>
                  <a:cs typeface="Consolas"/>
                  <a:sym typeface="Consolas"/>
                </a:rPr>
                <a:t>-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TCCATAC</a:t>
              </a:r>
              <a:r>
                <a:rPr b="0" i="0" lang="en" sz="2100" u="none" cap="none" strike="noStrike">
                  <a:solidFill>
                    <a:srgbClr val="FF2600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TTA</a:t>
              </a:r>
              <a:r>
                <a:rPr b="0" i="0" lang="en" sz="2100" u="none" cap="none" strike="noStrike">
                  <a:solidFill>
                    <a:srgbClr val="AAAAAA"/>
                  </a:solidFill>
                  <a:latin typeface="Consolas"/>
                  <a:ea typeface="Consolas"/>
                  <a:cs typeface="Consolas"/>
                  <a:sym typeface="Consolas"/>
                </a:rPr>
                <a:t>TC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4" name="Google Shape;334;p55"/>
          <p:cNvGrpSpPr/>
          <p:nvPr/>
        </p:nvGrpSpPr>
        <p:grpSpPr>
          <a:xfrm>
            <a:off x="3785592" y="3433092"/>
            <a:ext cx="4095885" cy="316358"/>
            <a:chOff x="3785592" y="3433092"/>
            <a:chExt cx="4095885" cy="316358"/>
          </a:xfrm>
        </p:grpSpPr>
        <p:sp>
          <p:nvSpPr>
            <p:cNvPr id="335" name="Google Shape;335;p55"/>
            <p:cNvSpPr/>
            <p:nvPr/>
          </p:nvSpPr>
          <p:spPr>
            <a:xfrm>
              <a:off x="5507877" y="3466250"/>
              <a:ext cx="23736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Belleza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1D2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2I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3=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X3=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2S</a:t>
              </a:r>
              <a:endParaRPr sz="9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3785592" y="3433092"/>
              <a:ext cx="17949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Belleza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Belleza"/>
                  <a:ea typeface="Belleza"/>
                  <a:cs typeface="Belleza"/>
                  <a:sym typeface="Belleza"/>
                </a:rPr>
                <a:t>CIGAR string:</a:t>
              </a:r>
              <a:endParaRPr sz="900"/>
            </a:p>
          </p:txBody>
        </p:sp>
      </p:grpSp>
      <p:grpSp>
        <p:nvGrpSpPr>
          <p:cNvPr id="337" name="Google Shape;337;p55"/>
          <p:cNvGrpSpPr/>
          <p:nvPr/>
        </p:nvGrpSpPr>
        <p:grpSpPr>
          <a:xfrm>
            <a:off x="5334000" y="2909425"/>
            <a:ext cx="667500" cy="395375"/>
            <a:chOff x="5334000" y="2909425"/>
            <a:chExt cx="667500" cy="395375"/>
          </a:xfrm>
        </p:grpSpPr>
        <p:cxnSp>
          <p:nvCxnSpPr>
            <p:cNvPr id="338" name="Google Shape;338;p55"/>
            <p:cNvCxnSpPr/>
            <p:nvPr/>
          </p:nvCxnSpPr>
          <p:spPr>
            <a:xfrm>
              <a:off x="5436500" y="2909425"/>
              <a:ext cx="5079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39" name="Google Shape;339;p55"/>
            <p:cNvSpPr txBox="1"/>
            <p:nvPr/>
          </p:nvSpPr>
          <p:spPr>
            <a:xfrm>
              <a:off x="5334000" y="3021600"/>
              <a:ext cx="6675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4=</a:t>
              </a:r>
              <a:endParaRPr/>
            </a:p>
          </p:txBody>
        </p:sp>
      </p:grpSp>
      <p:grpSp>
        <p:nvGrpSpPr>
          <p:cNvPr id="340" name="Google Shape;340;p55"/>
          <p:cNvGrpSpPr/>
          <p:nvPr/>
        </p:nvGrpSpPr>
        <p:grpSpPr>
          <a:xfrm>
            <a:off x="5786300" y="2909425"/>
            <a:ext cx="507900" cy="395375"/>
            <a:chOff x="5786300" y="2909425"/>
            <a:chExt cx="507900" cy="395375"/>
          </a:xfrm>
        </p:grpSpPr>
        <p:cxnSp>
          <p:nvCxnSpPr>
            <p:cNvPr id="341" name="Google Shape;341;p55"/>
            <p:cNvCxnSpPr/>
            <p:nvPr/>
          </p:nvCxnSpPr>
          <p:spPr>
            <a:xfrm>
              <a:off x="5992625" y="2909425"/>
              <a:ext cx="1173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42" name="Google Shape;342;p55"/>
            <p:cNvSpPr txBox="1"/>
            <p:nvPr/>
          </p:nvSpPr>
          <p:spPr>
            <a:xfrm>
              <a:off x="5786300" y="3021600"/>
              <a:ext cx="5079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1D</a:t>
              </a:r>
              <a:endParaRPr/>
            </a:p>
          </p:txBody>
        </p:sp>
      </p:grpSp>
      <p:grpSp>
        <p:nvGrpSpPr>
          <p:cNvPr id="343" name="Google Shape;343;p55"/>
          <p:cNvGrpSpPr/>
          <p:nvPr/>
        </p:nvGrpSpPr>
        <p:grpSpPr>
          <a:xfrm>
            <a:off x="6078175" y="2909425"/>
            <a:ext cx="507900" cy="395375"/>
            <a:chOff x="6078175" y="2909425"/>
            <a:chExt cx="507900" cy="395375"/>
          </a:xfrm>
        </p:grpSpPr>
        <p:cxnSp>
          <p:nvCxnSpPr>
            <p:cNvPr id="344" name="Google Shape;344;p55"/>
            <p:cNvCxnSpPr/>
            <p:nvPr/>
          </p:nvCxnSpPr>
          <p:spPr>
            <a:xfrm>
              <a:off x="6198500" y="2909425"/>
              <a:ext cx="2241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45" name="Google Shape;345;p55"/>
            <p:cNvSpPr txBox="1"/>
            <p:nvPr/>
          </p:nvSpPr>
          <p:spPr>
            <a:xfrm>
              <a:off x="6078175" y="3021600"/>
              <a:ext cx="5079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2=</a:t>
              </a:r>
              <a:endParaRPr/>
            </a:p>
          </p:txBody>
        </p:sp>
      </p:grpSp>
      <p:grpSp>
        <p:nvGrpSpPr>
          <p:cNvPr id="346" name="Google Shape;346;p55"/>
          <p:cNvGrpSpPr/>
          <p:nvPr/>
        </p:nvGrpSpPr>
        <p:grpSpPr>
          <a:xfrm>
            <a:off x="6350875" y="2909425"/>
            <a:ext cx="507900" cy="386450"/>
            <a:chOff x="6350875" y="2909425"/>
            <a:chExt cx="507900" cy="386450"/>
          </a:xfrm>
        </p:grpSpPr>
        <p:cxnSp>
          <p:nvCxnSpPr>
            <p:cNvPr id="347" name="Google Shape;347;p55"/>
            <p:cNvCxnSpPr/>
            <p:nvPr/>
          </p:nvCxnSpPr>
          <p:spPr>
            <a:xfrm>
              <a:off x="6503300" y="2909425"/>
              <a:ext cx="2241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48" name="Google Shape;348;p55"/>
            <p:cNvSpPr txBox="1"/>
            <p:nvPr/>
          </p:nvSpPr>
          <p:spPr>
            <a:xfrm>
              <a:off x="6350875" y="3012675"/>
              <a:ext cx="5079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2I</a:t>
              </a:r>
              <a:endParaRPr/>
            </a:p>
          </p:txBody>
        </p:sp>
      </p:grpSp>
      <p:cxnSp>
        <p:nvCxnSpPr>
          <p:cNvPr id="349" name="Google Shape;349;p55"/>
          <p:cNvCxnSpPr/>
          <p:nvPr/>
        </p:nvCxnSpPr>
        <p:spPr>
          <a:xfrm>
            <a:off x="6808100" y="2909425"/>
            <a:ext cx="3183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50" name="Google Shape;350;p55"/>
          <p:cNvSpPr txBox="1"/>
          <p:nvPr/>
        </p:nvSpPr>
        <p:spPr>
          <a:xfrm>
            <a:off x="6629400" y="3021600"/>
            <a:ext cx="667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rPr>
              <a:t>3=</a:t>
            </a:r>
            <a:endParaRPr/>
          </a:p>
        </p:txBody>
      </p:sp>
      <p:grpSp>
        <p:nvGrpSpPr>
          <p:cNvPr id="351" name="Google Shape;351;p55"/>
          <p:cNvGrpSpPr/>
          <p:nvPr/>
        </p:nvGrpSpPr>
        <p:grpSpPr>
          <a:xfrm>
            <a:off x="7678375" y="2909425"/>
            <a:ext cx="507900" cy="395375"/>
            <a:chOff x="7678375" y="2909425"/>
            <a:chExt cx="507900" cy="395375"/>
          </a:xfrm>
        </p:grpSpPr>
        <p:cxnSp>
          <p:nvCxnSpPr>
            <p:cNvPr id="352" name="Google Shape;352;p55"/>
            <p:cNvCxnSpPr/>
            <p:nvPr/>
          </p:nvCxnSpPr>
          <p:spPr>
            <a:xfrm>
              <a:off x="7798700" y="2909425"/>
              <a:ext cx="2241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53" name="Google Shape;353;p55"/>
            <p:cNvSpPr txBox="1"/>
            <p:nvPr/>
          </p:nvSpPr>
          <p:spPr>
            <a:xfrm>
              <a:off x="7678375" y="3021600"/>
              <a:ext cx="5079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2S</a:t>
              </a:r>
              <a:endParaRPr/>
            </a:p>
          </p:txBody>
        </p:sp>
      </p:grpSp>
      <p:grpSp>
        <p:nvGrpSpPr>
          <p:cNvPr id="354" name="Google Shape;354;p55"/>
          <p:cNvGrpSpPr/>
          <p:nvPr/>
        </p:nvGrpSpPr>
        <p:grpSpPr>
          <a:xfrm>
            <a:off x="7005500" y="2909425"/>
            <a:ext cx="507900" cy="395375"/>
            <a:chOff x="5786300" y="2909425"/>
            <a:chExt cx="507900" cy="395375"/>
          </a:xfrm>
        </p:grpSpPr>
        <p:cxnSp>
          <p:nvCxnSpPr>
            <p:cNvPr id="355" name="Google Shape;355;p55"/>
            <p:cNvCxnSpPr/>
            <p:nvPr/>
          </p:nvCxnSpPr>
          <p:spPr>
            <a:xfrm>
              <a:off x="5992625" y="2909425"/>
              <a:ext cx="117300" cy="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56" name="Google Shape;356;p55"/>
            <p:cNvSpPr txBox="1"/>
            <p:nvPr/>
          </p:nvSpPr>
          <p:spPr>
            <a:xfrm>
              <a:off x="5786300" y="3021600"/>
              <a:ext cx="5079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lleza"/>
                  <a:ea typeface="Belleza"/>
                  <a:cs typeface="Belleza"/>
                  <a:sym typeface="Belleza"/>
                </a:rPr>
                <a:t>1X</a:t>
              </a:r>
              <a:endParaRPr/>
            </a:p>
          </p:txBody>
        </p:sp>
      </p:grpSp>
      <p:cxnSp>
        <p:nvCxnSpPr>
          <p:cNvPr id="357" name="Google Shape;357;p55"/>
          <p:cNvCxnSpPr/>
          <p:nvPr/>
        </p:nvCxnSpPr>
        <p:spPr>
          <a:xfrm>
            <a:off x="7417700" y="2909425"/>
            <a:ext cx="3183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58" name="Google Shape;358;p55"/>
          <p:cNvSpPr txBox="1"/>
          <p:nvPr/>
        </p:nvSpPr>
        <p:spPr>
          <a:xfrm>
            <a:off x="7239000" y="3021600"/>
            <a:ext cx="667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lleza"/>
                <a:ea typeface="Belleza"/>
                <a:cs typeface="Belleza"/>
                <a:sym typeface="Belleza"/>
              </a:rPr>
              <a:t>3=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</a:rPr>
              <a:t>The FLAG column </a:t>
            </a:r>
            <a:endParaRPr sz="4000"/>
          </a:p>
        </p:txBody>
      </p:sp>
      <p:sp>
        <p:nvSpPr>
          <p:cNvPr id="364" name="Google Shape;364;p56"/>
          <p:cNvSpPr txBox="1"/>
          <p:nvPr/>
        </p:nvSpPr>
        <p:spPr>
          <a:xfrm>
            <a:off x="334800" y="1558425"/>
            <a:ext cx="883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ST-E00223:32:H5J57CCXX:6:2123:15189:52872  97    1     10001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ST-E00223:46:HG7V5CCXX:2:1116:12601:22862  1123  1     10006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ST-E00223:32:H5J57CCXX:5:2208:10074:43308  99    1     10008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ST-E00223:46:HG7V5CCXX:5:2119:12936:64896  99    1     10013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ST-E00223:32:H5J57CCXX:1:1205:17290:54577  99    1     10019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ST-E00223:32:H5J57CCXX:6:1115:16844:11013  81    1     10026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ST-E00223:32:H5J57CCXX:7:2113:18935:32356  99    1     10032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ST-E00223:46:HG7V5CCXX:6:2117:3082:44239   99    1     10040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ST-E00223:46:HG7V5CCXX:5:2213:10744:58813  163   1     10074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ST-E00223:32:H5J57CCXX:4:1220:14651:8868   99    1     10086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442950" y="1121850"/>
            <a:ext cx="1480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Sequence ID</a:t>
            </a:r>
            <a:endParaRPr b="1" sz="21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5700750" y="1121850"/>
            <a:ext cx="1480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FLAG</a:t>
            </a:r>
            <a:endParaRPr b="1" sz="21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6462750" y="1121850"/>
            <a:ext cx="1480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CHROM</a:t>
            </a:r>
            <a:endParaRPr b="1" sz="21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8" name="Google Shape;368;p56"/>
          <p:cNvSpPr txBox="1"/>
          <p:nvPr/>
        </p:nvSpPr>
        <p:spPr>
          <a:xfrm>
            <a:off x="7300950" y="1121850"/>
            <a:ext cx="1480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POS</a:t>
            </a:r>
            <a:endParaRPr b="1" sz="21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69" name="Google Shape;369;p56"/>
          <p:cNvCxnSpPr/>
          <p:nvPr/>
        </p:nvCxnSpPr>
        <p:spPr>
          <a:xfrm>
            <a:off x="5970150" y="284250"/>
            <a:ext cx="11700" cy="837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</a:rPr>
              <a:t>The FLAG score </a:t>
            </a:r>
            <a:endParaRPr sz="4000"/>
          </a:p>
        </p:txBody>
      </p:sp>
      <p:graphicFrame>
        <p:nvGraphicFramePr>
          <p:cNvPr id="375" name="Google Shape;375;p57"/>
          <p:cNvGraphicFramePr/>
          <p:nvPr/>
        </p:nvGraphicFramePr>
        <p:xfrm>
          <a:off x="457781" y="903414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{74C45FCC-2941-49E7-9942-1DA9BB667C9D}</a:tableStyleId>
              </a:tblPr>
              <a:tblGrid>
                <a:gridCol w="1519425"/>
                <a:gridCol w="843250"/>
                <a:gridCol w="999175"/>
                <a:gridCol w="3808850"/>
                <a:gridCol w="1057750"/>
              </a:tblGrid>
              <a:tr h="28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base2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base10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base16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Meaning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Applies to: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00000000001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0x0001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originated from a paired sequencing molecule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00000000010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0x0002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is mapped in a </a:t>
                      </a:r>
                      <a:r>
                        <a:rPr b="1"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proper</a:t>
                      </a: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pair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00000000100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0x0004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query sequence itself is unmapped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00000001000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0x0008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query’s mate is unmapped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00000010000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0x0010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Strand of the query (0 for forward; 1 for reverse strand)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00000100000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0x0020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Strand of the query’s mate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00001000000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64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0x0040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query is the first read in the pair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00010000000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0x0080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is the second read in the pair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00100000000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256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alignment is not primary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01000000000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512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0x0200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fails platform/vendor quality checks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3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10000000000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1024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0x0400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is either a PCR duplicate or an optical duplicate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12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58"/>
          <p:cNvGraphicFramePr/>
          <p:nvPr/>
        </p:nvGraphicFramePr>
        <p:xfrm>
          <a:off x="469106" y="1026114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{74C45FCC-2941-49E7-9942-1DA9BB667C9D}</a:tableStyleId>
              </a:tblPr>
              <a:tblGrid>
                <a:gridCol w="1519425"/>
                <a:gridCol w="843250"/>
                <a:gridCol w="999175"/>
                <a:gridCol w="3808850"/>
                <a:gridCol w="1057750"/>
              </a:tblGrid>
              <a:tr h="28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base10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base16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Meaning</a:t>
                      </a:r>
                      <a:endParaRPr sz="9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Belleza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Applies to:</a:t>
                      </a:r>
                      <a:endParaRPr sz="9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6060"/>
                    </a:solidFill>
                  </a:tcPr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00000000001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0x0001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originated from a paired sequencing molecule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00000000010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0x0002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is mapped in a </a:t>
                      </a:r>
                      <a:r>
                        <a:rPr b="1"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proper</a:t>
                      </a: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pair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00000000100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0x0004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query sequence itself is unmapped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00000001000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0x0008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query’s mate is unmapped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00000010000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0x0010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Strand of the query (0 for forward; 1 for reverse strand)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00000100000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0x0020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Strand of the query’s mate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00001000000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64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0x0040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query is the first read in the pair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00010000000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0x0080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is the second read in the pair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Pairs only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00100000000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256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0x0100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alignment is not primary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01000000000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512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0x0200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fails platform/vendor quality checks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9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10000000000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1024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ourier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0x0400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read is either a PCR duplicate or an optical duplicate</a:t>
                      </a:r>
                      <a:endParaRPr sz="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Helvetica Neue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Both</a:t>
                      </a:r>
                      <a:endParaRPr sz="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6800" marB="26800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1" name="Google Shape;381;p58"/>
          <p:cNvSpPr/>
          <p:nvPr/>
        </p:nvSpPr>
        <p:spPr>
          <a:xfrm>
            <a:off x="1017984" y="4050953"/>
            <a:ext cx="7108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>
                <a:latin typeface="Consolas"/>
                <a:ea typeface="Consolas"/>
                <a:cs typeface="Consolas"/>
                <a:sym typeface="Consolas"/>
              </a:rPr>
              <a:t>00001100011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2473725" y="4343400"/>
            <a:ext cx="65205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2</a:t>
            </a:r>
            <a:r>
              <a:rPr baseline="30000"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+2</a:t>
            </a:r>
            <a:r>
              <a:rPr baseline="30000"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+2</a:t>
            </a:r>
            <a:r>
              <a:rPr baseline="30000"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+2</a:t>
            </a:r>
            <a:r>
              <a:rPr baseline="30000"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64+32+2+1 = </a:t>
            </a:r>
            <a:r>
              <a:rPr lang="en" sz="27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99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383" name="Google Shape;383;p58"/>
          <p:cNvCxnSpPr/>
          <p:nvPr/>
        </p:nvCxnSpPr>
        <p:spPr>
          <a:xfrm flipH="1" rot="10800000">
            <a:off x="5283700" y="4399325"/>
            <a:ext cx="193500" cy="1020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58"/>
          <p:cNvCxnSpPr/>
          <p:nvPr/>
        </p:nvCxnSpPr>
        <p:spPr>
          <a:xfrm flipH="1" rot="10800000">
            <a:off x="4826500" y="4388525"/>
            <a:ext cx="473400" cy="1128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58"/>
          <p:cNvCxnSpPr/>
          <p:nvPr/>
        </p:nvCxnSpPr>
        <p:spPr>
          <a:xfrm flipH="1" rot="10800000">
            <a:off x="4293100" y="4399325"/>
            <a:ext cx="270300" cy="1020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58"/>
          <p:cNvCxnSpPr/>
          <p:nvPr/>
        </p:nvCxnSpPr>
        <p:spPr>
          <a:xfrm flipH="1" rot="10800000">
            <a:off x="3988300" y="4388525"/>
            <a:ext cx="392400" cy="1128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58"/>
          <p:cNvCxnSpPr/>
          <p:nvPr/>
        </p:nvCxnSpPr>
        <p:spPr>
          <a:xfrm rot="10800000">
            <a:off x="3934300" y="2845725"/>
            <a:ext cx="446400" cy="12543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58"/>
          <p:cNvCxnSpPr/>
          <p:nvPr/>
        </p:nvCxnSpPr>
        <p:spPr>
          <a:xfrm rot="10800000">
            <a:off x="3998800" y="2630625"/>
            <a:ext cx="610500" cy="14694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58"/>
          <p:cNvCxnSpPr/>
          <p:nvPr/>
        </p:nvCxnSpPr>
        <p:spPr>
          <a:xfrm rot="10800000">
            <a:off x="3934300" y="1711425"/>
            <a:ext cx="1349400" cy="23886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58"/>
          <p:cNvCxnSpPr/>
          <p:nvPr/>
        </p:nvCxnSpPr>
        <p:spPr>
          <a:xfrm rot="10800000">
            <a:off x="3950500" y="1496325"/>
            <a:ext cx="1561800" cy="26037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58"/>
          <p:cNvSpPr txBox="1"/>
          <p:nvPr/>
        </p:nvSpPr>
        <p:spPr>
          <a:xfrm>
            <a:off x="457200" y="152400"/>
            <a:ext cx="91662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ST-E00223:32:H5J57CCXX:4:1220:14651:8868   </a:t>
            </a:r>
            <a:r>
              <a:rPr lang="en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99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1     10086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2" name="Google Shape;392;p58"/>
          <p:cNvCxnSpPr/>
          <p:nvPr/>
        </p:nvCxnSpPr>
        <p:spPr>
          <a:xfrm>
            <a:off x="6058050" y="70775"/>
            <a:ext cx="0" cy="2892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But first, two new UNIX tricks.</a:t>
            </a:r>
            <a:endParaRPr sz="4000"/>
          </a:p>
        </p:txBody>
      </p:sp>
      <p:sp>
        <p:nvSpPr>
          <p:cNvPr id="173" name="Google Shape;173;p41"/>
          <p:cNvSpPr/>
          <p:nvPr/>
        </p:nvSpPr>
        <p:spPr>
          <a:xfrm>
            <a:off x="407808" y="918630"/>
            <a:ext cx="8983200" cy="39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445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Belleza"/>
              <a:buChar char="•"/>
            </a:pPr>
            <a:r>
              <a:rPr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 sz="2700">
                <a:latin typeface="Economica"/>
                <a:ea typeface="Economica"/>
                <a:cs typeface="Economica"/>
                <a:sym typeface="Economica"/>
              </a:rPr>
              <a:t>Run a command in the "background". That is, run the command, but give you control of your prompt.</a:t>
            </a:r>
            <a:endParaRPr sz="27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paste 1.fq 2.fq | sort | uniq -c </a:t>
            </a:r>
            <a:r>
              <a:rPr lang="en" sz="19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 sz="19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44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lleza"/>
              <a:buChar char="•"/>
            </a:pPr>
            <a:r>
              <a:rPr lang="en" sz="2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Run in the background and keep running even if you terminate your session.</a:t>
            </a:r>
            <a:endParaRPr sz="2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nohup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paste 1.fq 2.fq | sort | uniq -c &gt; out.txt </a:t>
            </a:r>
            <a:r>
              <a:rPr lang="en" sz="19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 sz="19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Use samtools to convert SAM to BAM.</a:t>
            </a:r>
            <a:endParaRPr sz="4000"/>
          </a:p>
        </p:txBody>
      </p:sp>
      <p:sp>
        <p:nvSpPr>
          <p:cNvPr id="398" name="Google Shape;398;p59"/>
          <p:cNvSpPr/>
          <p:nvPr/>
        </p:nvSpPr>
        <p:spPr>
          <a:xfrm>
            <a:off x="2554500" y="1199650"/>
            <a:ext cx="2053800" cy="531600"/>
          </a:xfrm>
          <a:prstGeom prst="roundRect">
            <a:avLst>
              <a:gd fmla="val 15000" name="adj"/>
            </a:avLst>
          </a:prstGeom>
          <a:solidFill>
            <a:srgbClr val="999999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Create BWT of reference genome.</a:t>
            </a:r>
            <a:endParaRPr sz="9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9" name="Google Shape;399;p59"/>
          <p:cNvSpPr/>
          <p:nvPr/>
        </p:nvSpPr>
        <p:spPr>
          <a:xfrm>
            <a:off x="4824451" y="1360000"/>
            <a:ext cx="2301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bwa index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grch38</a:t>
            </a:r>
            <a:r>
              <a:rPr b="0"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59"/>
          <p:cNvSpPr/>
          <p:nvPr/>
        </p:nvSpPr>
        <p:spPr>
          <a:xfrm>
            <a:off x="2554500" y="2495788"/>
            <a:ext cx="2053800" cy="627000"/>
          </a:xfrm>
          <a:prstGeom prst="roundRect">
            <a:avLst>
              <a:gd fmla="val 15000" name="adj"/>
            </a:avLst>
          </a:prstGeom>
          <a:solidFill>
            <a:srgbClr val="999999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Align paired-end </a:t>
            </a:r>
            <a:r>
              <a:rPr lang="en" sz="15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 BWT index.</a:t>
            </a:r>
            <a:endParaRPr sz="9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1" name="Google Shape;401;p59"/>
          <p:cNvSpPr/>
          <p:nvPr/>
        </p:nvSpPr>
        <p:spPr>
          <a:xfrm>
            <a:off x="4824446" y="2620096"/>
            <a:ext cx="4482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$ bwa mem -t 16 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grch38.fa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1.fq 2.fq &gt; sample.sam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429250" y="2627038"/>
            <a:ext cx="1613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1" lang="en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Output is in SAM format</a:t>
            </a:r>
            <a:r>
              <a:rPr b="1" i="1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b="1" i="1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1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multiple threads if you have a computer with multiple CPUs.</a:t>
            </a:r>
            <a:endParaRPr i="1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2585425" y="3937953"/>
            <a:ext cx="2053800" cy="466500"/>
          </a:xfrm>
          <a:prstGeom prst="roundRect">
            <a:avLst>
              <a:gd fmla="val 15000" name="adj"/>
            </a:avLst>
          </a:prstGeom>
          <a:solidFill>
            <a:srgbClr val="999999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Convert SAM to BAM</a:t>
            </a:r>
            <a:endParaRPr sz="9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4875518" y="4014931"/>
            <a:ext cx="44826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b="0"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samtools view -Sb sample.sam &gt; sample.bam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311701" y="4141350"/>
            <a:ext cx="1996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1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Output is in BAM format.</a:t>
            </a:r>
            <a:endParaRPr b="1" i="1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1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However, it is unsorted - that is, random genomic order as reads are randomly placed in FASTQ by sequencer.</a:t>
            </a:r>
            <a:endParaRPr i="1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429250" y="1407838"/>
            <a:ext cx="1613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1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This takes a long time, but you do it </a:t>
            </a:r>
            <a:r>
              <a:rPr b="1" i="1" lang="en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once</a:t>
            </a:r>
            <a:endParaRPr i="1" u="sng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07" name="Google Shape;407;p59"/>
          <p:cNvCxnSpPr/>
          <p:nvPr/>
        </p:nvCxnSpPr>
        <p:spPr>
          <a:xfrm flipH="1" rot="10800000">
            <a:off x="3588600" y="1970975"/>
            <a:ext cx="1800" cy="326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408" name="Google Shape;408;p59"/>
          <p:cNvCxnSpPr/>
          <p:nvPr/>
        </p:nvCxnSpPr>
        <p:spPr>
          <a:xfrm flipH="1" rot="10800000">
            <a:off x="3588600" y="3418775"/>
            <a:ext cx="1800" cy="326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/>
        </p:nvSpPr>
        <p:spPr>
          <a:xfrm>
            <a:off x="743325" y="1071750"/>
            <a:ext cx="784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latin typeface="Economica"/>
                <a:ea typeface="Economica"/>
                <a:cs typeface="Economica"/>
                <a:sym typeface="Economica"/>
              </a:rPr>
              <a:t>What is the best way to use tons of disk space and have very inefficient analyses?</a:t>
            </a:r>
            <a:endParaRPr i="1" sz="6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Text files of billions of alignments</a:t>
            </a:r>
            <a:endParaRPr i="1" sz="6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download a SAM file to play with</a:t>
            </a:r>
            <a:endParaRPr/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curl https://home.chpc.utah.edu/~u1007787/HG00096.sam.gz &gt; HG00096.sam.gz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# uncompress the file</a:t>
            </a:r>
            <a:endParaRPr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gzip -d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HG00096.sam.gz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 indide. What is all that?</a:t>
            </a:r>
            <a:endParaRPr/>
          </a:p>
        </p:txBody>
      </p:sp>
      <p:sp>
        <p:nvSpPr>
          <p:cNvPr id="425" name="Google Shape;425;p6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head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HG00096.sam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the header. Look at the alignment records </a:t>
            </a:r>
            <a:endParaRPr/>
          </a:p>
        </p:txBody>
      </p:sp>
      <p:sp>
        <p:nvSpPr>
          <p:cNvPr id="431" name="Google Shape;431;p6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grep -v ^@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HG00096.sam | head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SRR062634.5360	181	20	45834704	0	35M65S	=	45834704	0	CACCAATACAAAAACCCCCCACCCAAAAAAGAAAACTCCCTATCCCCTGTTCCTGTTCCATCCCCCACTGGTGGATGAGAGAGGGTCCCGGGAGGGGGGG	#################################################################################################A8)	XC:i:35	RG:Z:SRR062634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SRR062634.15082	181	20	37991695	0	35M65S	=	37991695	0	AAAACTATTAAAAAGGTGTCCAAAAAAGAAAATAAAAAGCAAAGTTGGCTTATTTCCCAAAACCCACAGCCCAAAAAAAAGAAAAAAACCATTAAACAAA	####################################################################################################	XC:i:35	RG:Z:SRR062634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SAMTOOLS: Converting and manipulating SAM/BAM</a:t>
            </a:r>
            <a:endParaRPr sz="4000"/>
          </a:p>
        </p:txBody>
      </p:sp>
      <p:sp>
        <p:nvSpPr>
          <p:cNvPr id="437" name="Google Shape;437;p64"/>
          <p:cNvSpPr txBox="1"/>
          <p:nvPr/>
        </p:nvSpPr>
        <p:spPr>
          <a:xfrm>
            <a:off x="311700" y="4566100"/>
            <a:ext cx="389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http://www.htslib.org/doc/samtools.html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8" name="Google Shape;438;p64"/>
          <p:cNvSpPr txBox="1"/>
          <p:nvPr/>
        </p:nvSpPr>
        <p:spPr>
          <a:xfrm>
            <a:off x="304800" y="1295400"/>
            <a:ext cx="8105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Commands: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-- Indexing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dict           create a sequence dictionary file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faidx          index/extract FASTA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index          index alignment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-- Editing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calmd          recalculate MD/NM tags and '=' bases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fixmate        fix mate information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reheader       replace BAM header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rmdup          remove PCR duplicates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targetcut      cut fosmid regions (for fosmid pool only)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addreplacerg   adds or replaces RG tags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-- Viewing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flags          explain BAM flags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tview          text alignment viewer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view           SAM&lt;-&gt;BAM&lt;-&gt;CRAM conversion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depad          convert padded BAM to unpadded BAM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a SAM file to BAM for analysis. Essential.</a:t>
            </a:r>
            <a:endParaRPr/>
          </a:p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samtools view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samtools view -b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HG00096.sam &gt; HG00096.bam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# compare the file sizes of the SAM and BAM files!!</a:t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# why is the BAM file so much smaller?</a:t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 in the BAM file with head</a:t>
            </a:r>
            <a:endParaRPr/>
          </a:p>
        </p:txBody>
      </p:sp>
      <p:sp>
        <p:nvSpPr>
          <p:cNvPr id="450" name="Google Shape;450;p6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head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HG00096.bam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# what is this garbage?!</a:t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BAM is </a:t>
            </a:r>
            <a:r>
              <a:rPr lang="en" u="sng"/>
              <a:t>binary, not text.</a:t>
            </a:r>
            <a:r>
              <a:rPr lang="en"/>
              <a:t> Use samtools</a:t>
            </a:r>
            <a:endParaRPr/>
          </a:p>
        </p:txBody>
      </p:sp>
      <p:sp>
        <p:nvSpPr>
          <p:cNvPr id="456" name="Google Shape;456;p6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samtools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view HG00096.bam | head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chrom and position columns (3,4)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samtools view HG00096.bam | cut -f 3,4 | head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39038334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39038227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8140216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8140318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26129711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26129787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38810978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38811045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32585093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32585176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# the alignment records are not sorted by position. Bad! Why?</a:t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Sequence alignment software</a:t>
            </a:r>
            <a:endParaRPr sz="4000"/>
          </a:p>
        </p:txBody>
      </p:sp>
      <p:graphicFrame>
        <p:nvGraphicFramePr>
          <p:cNvPr id="179" name="Google Shape;179;p42"/>
          <p:cNvGraphicFramePr/>
          <p:nvPr/>
        </p:nvGraphicFramePr>
        <p:xfrm>
          <a:off x="678656" y="1459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{74C45FCC-2941-49E7-9942-1DA9BB667C9D}</a:tableStyleId>
              </a:tblPr>
              <a:tblGrid>
                <a:gridCol w="1140250"/>
                <a:gridCol w="1949325"/>
                <a:gridCol w="2332725"/>
                <a:gridCol w="2332725"/>
              </a:tblGrid>
              <a:tr h="3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 u="sng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Aligner</a:t>
                      </a:r>
                      <a:endParaRPr b="1" sz="2500" u="sng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 u="sng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Approach</a:t>
                      </a:r>
                      <a:endParaRPr b="1" sz="2500" u="sng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 u="sng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Applications</a:t>
                      </a:r>
                      <a:endParaRPr b="1" sz="2500" u="sng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 u="sng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Availability</a:t>
                      </a:r>
                      <a:endParaRPr b="1" sz="2500" u="sng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BWA-mem</a:t>
                      </a:r>
                      <a:endParaRPr sz="2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Burrows-Wheeler</a:t>
                      </a:r>
                      <a:endParaRPr sz="19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DNA, SE, PE, SV</a:t>
                      </a:r>
                      <a:endParaRPr sz="20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19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Bowtie2</a:t>
                      </a:r>
                      <a:endParaRPr sz="2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Burrows-Wheeler</a:t>
                      </a:r>
                      <a:endParaRPr sz="19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DNA, SE, PE, SV</a:t>
                      </a:r>
                      <a:endParaRPr sz="20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19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" sz="2400" u="none" cap="none" strike="noStrike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Novoalign</a:t>
                      </a:r>
                      <a:endParaRPr sz="2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hash-based </a:t>
                      </a:r>
                      <a:endParaRPr sz="19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DNA, SE, PE</a:t>
                      </a:r>
                      <a:endParaRPr sz="20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free for academic use</a:t>
                      </a:r>
                      <a:endParaRPr sz="19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TopHat</a:t>
                      </a:r>
                      <a:endParaRPr sz="2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Burrows-Wheeler</a:t>
                      </a:r>
                      <a:endParaRPr sz="19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RNA-seq</a:t>
                      </a:r>
                      <a:endParaRPr sz="20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19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STAR</a:t>
                      </a:r>
                      <a:endParaRPr sz="2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hash-based (reads)</a:t>
                      </a:r>
                      <a:endParaRPr sz="2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RNA-seq</a:t>
                      </a:r>
                      <a:endParaRPr sz="20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19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9C35"/>
                        </a:buClr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669C35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GSNAP</a:t>
                      </a:r>
                      <a:endParaRPr sz="23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hash-based (reads)</a:t>
                      </a:r>
                      <a:endParaRPr sz="19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RNA-seq</a:t>
                      </a:r>
                      <a:endParaRPr sz="20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open-source</a:t>
                      </a:r>
                      <a:endParaRPr sz="19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311700" y="468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</a:t>
            </a:r>
            <a:r>
              <a:rPr lang="en" u="sng"/>
              <a:t>ort</a:t>
            </a:r>
            <a:r>
              <a:rPr lang="en"/>
              <a:t> the BAM file by position to do any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Need to do this is batches by classroom row!</a:t>
            </a:r>
            <a:endParaRPr b="1"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samtools sort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samtools sort HG00096.bam &gt;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HG00096.sorted.bam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samtools view HG00096.sorted.bam | cut -f 3,4 | head -n 5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59993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59993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59999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60015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20	60026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type="title"/>
          </p:nvPr>
        </p:nvSpPr>
        <p:spPr>
          <a:xfrm>
            <a:off x="311700" y="18048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must </a:t>
            </a:r>
            <a:r>
              <a:rPr lang="en" u="sng"/>
              <a:t>index</a:t>
            </a:r>
            <a:r>
              <a:rPr lang="en"/>
              <a:t> the sorted BAM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This allows tools to rapidly find all alignments associated with any arbitrary genomic locus (e.g., a gene of interest)</a:t>
            </a:r>
            <a:endParaRPr sz="4100"/>
          </a:p>
        </p:txBody>
      </p:sp>
      <p:sp>
        <p:nvSpPr>
          <p:cNvPr id="474" name="Google Shape;474;p70"/>
          <p:cNvSpPr txBox="1"/>
          <p:nvPr>
            <p:ph idx="1" type="body"/>
          </p:nvPr>
        </p:nvSpPr>
        <p:spPr>
          <a:xfrm>
            <a:off x="311700" y="3054025"/>
            <a:ext cx="85206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samtools index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samtools index HG00096.sorted.bam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ls -ltr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311700" y="215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READY FOR IGV.  BUT WHAT FIRST?</a:t>
            </a:r>
            <a:endParaRPr sz="4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download IGV </a:t>
            </a:r>
            <a:r>
              <a:rPr lang="en" u="sng"/>
              <a:t>to our laptops, not malibu!</a:t>
            </a:r>
            <a:endParaRPr u="sng"/>
          </a:p>
        </p:txBody>
      </p:sp>
      <p:sp>
        <p:nvSpPr>
          <p:cNvPr id="485" name="Google Shape;485;p72"/>
          <p:cNvSpPr txBox="1"/>
          <p:nvPr/>
        </p:nvSpPr>
        <p:spPr>
          <a:xfrm>
            <a:off x="399975" y="1088825"/>
            <a:ext cx="625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https://igv.org/doc/desktop/#DownloadPage/</a:t>
            </a:r>
            <a:endParaRPr sz="2300"/>
          </a:p>
        </p:txBody>
      </p:sp>
      <p:pic>
        <p:nvPicPr>
          <p:cNvPr id="486" name="Google Shape;4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0025"/>
            <a:ext cx="6402825" cy="29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IGV</a:t>
            </a:r>
            <a:endParaRPr u="sng"/>
          </a:p>
        </p:txBody>
      </p:sp>
      <p:pic>
        <p:nvPicPr>
          <p:cNvPr id="492" name="Google Shape;49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071025"/>
            <a:ext cx="6077450" cy="39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missing?</a:t>
            </a:r>
            <a:endParaRPr u="sng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5"/>
          <p:cNvSpPr txBox="1"/>
          <p:nvPr>
            <p:ph type="title"/>
          </p:nvPr>
        </p:nvSpPr>
        <p:spPr>
          <a:xfrm>
            <a:off x="311700" y="77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transfer the sorted BAM and index from malibu to our laptop</a:t>
            </a:r>
            <a:endParaRPr u="sng"/>
          </a:p>
        </p:txBody>
      </p:sp>
      <p:sp>
        <p:nvSpPr>
          <p:cNvPr id="503" name="Google Shape;503;p75"/>
          <p:cNvSpPr txBox="1"/>
          <p:nvPr>
            <p:ph idx="1" type="body"/>
          </p:nvPr>
        </p:nvSpPr>
        <p:spPr>
          <a:xfrm>
            <a:off x="311700" y="1606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# leave malibu</a:t>
            </a:r>
            <a:endParaRPr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exit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# use scp (secure copy) to transfer the BAM file from </a:t>
            </a:r>
            <a:r>
              <a:rPr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malibu</a:t>
            </a:r>
            <a:r>
              <a:rPr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 to laptop</a:t>
            </a:r>
            <a:endParaRPr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scp u1007787@malibu.genetics.utah.edu:~/HG00096.sorted.bam 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# use scp (secure copy) to transfer the BAM file from malibu to laptop</a:t>
            </a:r>
            <a:endParaRPr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scp u1007787@malibu.genetics.utah.edu:~/HG00096.sorted.bam.bai 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669C3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>
            <p:ph type="title"/>
          </p:nvPr>
        </p:nvSpPr>
        <p:spPr>
          <a:xfrm>
            <a:off x="311700" y="1731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use File-&gt;Load From File in IGV</a:t>
            </a:r>
            <a:endParaRPr u="sng"/>
          </a:p>
        </p:txBody>
      </p:sp>
      <p:pic>
        <p:nvPicPr>
          <p:cNvPr id="509" name="Google Shape;5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156875"/>
            <a:ext cx="4467847" cy="38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IGV tutorial</a:t>
            </a:r>
            <a:endParaRPr sz="4000"/>
          </a:p>
        </p:txBody>
      </p:sp>
      <p:sp>
        <p:nvSpPr>
          <p:cNvPr id="515" name="Google Shape;515;p77"/>
          <p:cNvSpPr txBox="1"/>
          <p:nvPr/>
        </p:nvSpPr>
        <p:spPr>
          <a:xfrm>
            <a:off x="449200" y="4428350"/>
            <a:ext cx="78552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https://github.com/griffithlab/rnaseq_tutorial/wiki/IGV-Tutorial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Untitled 5.png" id="516" name="Google Shape;51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553" y="282200"/>
            <a:ext cx="6143174" cy="39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Reading assignment before Tuesday</a:t>
            </a:r>
            <a:endParaRPr sz="4000"/>
          </a:p>
        </p:txBody>
      </p:sp>
      <p:sp>
        <p:nvSpPr>
          <p:cNvPr id="522" name="Google Shape;522;p78"/>
          <p:cNvSpPr txBox="1"/>
          <p:nvPr/>
        </p:nvSpPr>
        <p:spPr>
          <a:xfrm>
            <a:off x="311700" y="963500"/>
            <a:ext cx="782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ages 30-35 of section 1.3 of Jonathan Protchard’s book before class on Tuesday. 20 minutes of reading.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https://web.stanford.edu/group/pritchardlab/HGbook/Release-2023-09/HGBook-2023-09-chapters/HGBook-2023-09-23-ch1.3.pdf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BWA-MEM: never "published" ; widely used.</a:t>
            </a:r>
            <a:endParaRPr sz="4000"/>
          </a:p>
        </p:txBody>
      </p:sp>
      <p:grpSp>
        <p:nvGrpSpPr>
          <p:cNvPr id="185" name="Google Shape;185;p43"/>
          <p:cNvGrpSpPr/>
          <p:nvPr/>
        </p:nvGrpSpPr>
        <p:grpSpPr>
          <a:xfrm>
            <a:off x="1801350" y="3544200"/>
            <a:ext cx="5081448" cy="1520300"/>
            <a:chOff x="429750" y="1791600"/>
            <a:chExt cx="5081448" cy="1520300"/>
          </a:xfrm>
        </p:grpSpPr>
        <p:pic>
          <p:nvPicPr>
            <p:cNvPr descr="Untitled.png" id="186" name="Google Shape;186;p43"/>
            <p:cNvPicPr preferRelativeResize="0"/>
            <p:nvPr/>
          </p:nvPicPr>
          <p:blipFill rotWithShape="1">
            <a:blip r:embed="rId3">
              <a:alphaModFix/>
            </a:blip>
            <a:srcRect b="0" l="0" r="12564" t="22100"/>
            <a:stretch/>
          </p:blipFill>
          <p:spPr>
            <a:xfrm>
              <a:off x="429750" y="1791600"/>
              <a:ext cx="5081448" cy="122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43"/>
            <p:cNvSpPr txBox="1"/>
            <p:nvPr/>
          </p:nvSpPr>
          <p:spPr>
            <a:xfrm>
              <a:off x="439525" y="2936900"/>
              <a:ext cx="37224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https://arxiv.org/pdf/1303.3997v2.pdf</a:t>
              </a:r>
              <a:endParaRPr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pic>
        <p:nvPicPr>
          <p:cNvPr descr="Untitled 2.png" id="188" name="Google Shape;188;p43"/>
          <p:cNvPicPr preferRelativeResize="0"/>
          <p:nvPr/>
        </p:nvPicPr>
        <p:blipFill rotWithShape="1">
          <a:blip r:embed="rId4">
            <a:alphaModFix/>
          </a:blip>
          <a:srcRect b="49609" l="0" r="0" t="0"/>
          <a:stretch/>
        </p:blipFill>
        <p:spPr>
          <a:xfrm>
            <a:off x="429018" y="796199"/>
            <a:ext cx="3874583" cy="2544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 2.png" id="189" name="Google Shape;189;p43"/>
          <p:cNvPicPr preferRelativeResize="0"/>
          <p:nvPr/>
        </p:nvPicPr>
        <p:blipFill rotWithShape="1">
          <a:blip r:embed="rId4">
            <a:alphaModFix/>
          </a:blip>
          <a:srcRect b="0" l="0" r="0" t="53082"/>
          <a:stretch/>
        </p:blipFill>
        <p:spPr>
          <a:xfrm>
            <a:off x="4417100" y="1015807"/>
            <a:ext cx="3476975" cy="2126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BWA-MEM </a:t>
            </a:r>
            <a:endParaRPr sz="4000"/>
          </a:p>
        </p:txBody>
      </p:sp>
      <p:pic>
        <p:nvPicPr>
          <p:cNvPr id="195" name="Google Shape;1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2975201"/>
            <a:ext cx="1281600" cy="723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cxnSp>
        <p:nvCxnSpPr>
          <p:cNvPr id="196" name="Google Shape;196;p44"/>
          <p:cNvCxnSpPr/>
          <p:nvPr/>
        </p:nvCxnSpPr>
        <p:spPr>
          <a:xfrm rot="10800000">
            <a:off x="1503011" y="3448804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197" name="Google Shape;197;p44"/>
          <p:cNvSpPr/>
          <p:nvPr/>
        </p:nvSpPr>
        <p:spPr>
          <a:xfrm>
            <a:off x="1989223" y="3135875"/>
            <a:ext cx="15618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@seq1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ATTCGAAACA...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DDED88(999...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@seq2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CCCCGTTTCA...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AAC887BBAC...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8" name="Google Shape;198;p44"/>
          <p:cNvCxnSpPr/>
          <p:nvPr/>
        </p:nvCxnSpPr>
        <p:spPr>
          <a:xfrm rot="10800000">
            <a:off x="3026988" y="3441746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199" name="Google Shape;199;p44"/>
          <p:cNvCxnSpPr/>
          <p:nvPr/>
        </p:nvCxnSpPr>
        <p:spPr>
          <a:xfrm flipH="1" rot="10800000">
            <a:off x="3893400" y="2809175"/>
            <a:ext cx="1800" cy="326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00" name="Google Shape;200;p44"/>
          <p:cNvSpPr/>
          <p:nvPr/>
        </p:nvSpPr>
        <p:spPr>
          <a:xfrm>
            <a:off x="3498841" y="3247504"/>
            <a:ext cx="1178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700">
                <a:latin typeface="Economica"/>
                <a:ea typeface="Economica"/>
                <a:cs typeface="Economica"/>
                <a:sym typeface="Economica"/>
              </a:rPr>
              <a:t>BWA MEM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1" name="Google Shape;201;p44"/>
          <p:cNvSpPr/>
          <p:nvPr/>
        </p:nvSpPr>
        <p:spPr>
          <a:xfrm>
            <a:off x="1503004" y="2101550"/>
            <a:ext cx="17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Unaligned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Sample Data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 FASTQ (SE or PE)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02" name="Google Shape;202;p44"/>
          <p:cNvGrpSpPr/>
          <p:nvPr/>
        </p:nvGrpSpPr>
        <p:grpSpPr>
          <a:xfrm>
            <a:off x="3026998" y="882350"/>
            <a:ext cx="2569827" cy="1747275"/>
            <a:chOff x="3026998" y="882350"/>
            <a:chExt cx="2569827" cy="1747275"/>
          </a:xfrm>
        </p:grpSpPr>
        <p:sp>
          <p:nvSpPr>
            <p:cNvPr id="203" name="Google Shape;203;p44"/>
            <p:cNvSpPr/>
            <p:nvPr/>
          </p:nvSpPr>
          <p:spPr>
            <a:xfrm>
              <a:off x="3294025" y="1217825"/>
              <a:ext cx="2302800" cy="14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000">
                  <a:latin typeface="Consolas"/>
                  <a:ea typeface="Consolas"/>
                  <a:cs typeface="Consolas"/>
                  <a:sym typeface="Consolas"/>
                </a:rPr>
                <a:t>&gt;chr1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000" u="none" cap="none" strike="noStrike">
                  <a:latin typeface="Consolas"/>
                  <a:ea typeface="Consolas"/>
                  <a:cs typeface="Consolas"/>
                  <a:sym typeface="Consolas"/>
                </a:rPr>
                <a:t>TACCTCCAGGGGGCATCCTCCCCCCCAATTCGAAACACAATCGTAGCCCCTGGCACTACCTATGTGTGTCAATTCGGAGAGAGAGAGATTCACGAAAAAAAAGTCTGGACTCAACTAGGATACACACATTCGGCTACAGATACCAAAAAAAAAAAAAAAAAAATTTTCACCATTGAGGCACCACCTTCTCGTCGCTGCGTCGCTCTGCTCGCTTCGGCTAAAAATTCGCGCAATACATTCGGCTACAGATACCAAA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4" name="Google Shape;204;p44"/>
            <p:cNvSpPr/>
            <p:nvPr/>
          </p:nvSpPr>
          <p:spPr>
            <a:xfrm>
              <a:off x="3026998" y="882350"/>
              <a:ext cx="24474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Reference genome (FASTA)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205" name="Google Shape;205;p44"/>
          <p:cNvSpPr txBox="1"/>
          <p:nvPr/>
        </p:nvSpPr>
        <p:spPr>
          <a:xfrm>
            <a:off x="5967250" y="2364700"/>
            <a:ext cx="3037800" cy="19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seq1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99	1	3666901	60	149M	=	3666935	185	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DDED88(999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MC:Z:151M	MD:Z:149	RG:Z:15-0017315_1	NM:i:0	MQ:i:60	AS:i:149	XS:i:44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seq2	147	1	3666935	60	151M	=	3666901	-185	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CCCCGTTTCA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AAC887BBAC...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MC:Z:149M	MD:Z:151	RG:Z:15-0017315_1	NM:i:0	MQ:i:60	AS:i:151	XS:i:59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6" name="Google Shape;206;p44"/>
          <p:cNvCxnSpPr/>
          <p:nvPr/>
        </p:nvCxnSpPr>
        <p:spPr>
          <a:xfrm rot="10800000">
            <a:off x="4958025" y="3451675"/>
            <a:ext cx="761100" cy="8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07" name="Google Shape;207;p44"/>
          <p:cNvSpPr/>
          <p:nvPr/>
        </p:nvSpPr>
        <p:spPr>
          <a:xfrm>
            <a:off x="6375854" y="1823800"/>
            <a:ext cx="1734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</a:t>
            </a: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ligned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Sample Data in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SAM format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BWA-MEM workflow </a:t>
            </a:r>
            <a:endParaRPr sz="4000"/>
          </a:p>
        </p:txBody>
      </p:sp>
      <p:sp>
        <p:nvSpPr>
          <p:cNvPr id="213" name="Google Shape;213;p45"/>
          <p:cNvSpPr/>
          <p:nvPr/>
        </p:nvSpPr>
        <p:spPr>
          <a:xfrm>
            <a:off x="2554500" y="1199650"/>
            <a:ext cx="2053800" cy="531600"/>
          </a:xfrm>
          <a:prstGeom prst="roundRect">
            <a:avLst>
              <a:gd fmla="val 15000" name="adj"/>
            </a:avLst>
          </a:prstGeom>
          <a:solidFill>
            <a:srgbClr val="999999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Create BWT of reference genome.</a:t>
            </a:r>
            <a:endParaRPr sz="9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4" name="Google Shape;214;p45"/>
          <p:cNvSpPr/>
          <p:nvPr/>
        </p:nvSpPr>
        <p:spPr>
          <a:xfrm>
            <a:off x="4672051" y="1360000"/>
            <a:ext cx="2301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0"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bwa index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grch38</a:t>
            </a:r>
            <a:r>
              <a:rPr b="0"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" name="Google Shape;215;p45"/>
          <p:cNvSpPr/>
          <p:nvPr/>
        </p:nvSpPr>
        <p:spPr>
          <a:xfrm>
            <a:off x="2554500" y="2495788"/>
            <a:ext cx="2053800" cy="627000"/>
          </a:xfrm>
          <a:prstGeom prst="roundRect">
            <a:avLst>
              <a:gd fmla="val 15000" name="adj"/>
            </a:avLst>
          </a:prstGeom>
          <a:solidFill>
            <a:srgbClr val="999999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Align paired-end </a:t>
            </a:r>
            <a:r>
              <a:rPr lang="en" sz="15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 BWT index.</a:t>
            </a:r>
            <a:endParaRPr sz="9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6" name="Google Shape;216;p45"/>
          <p:cNvSpPr/>
          <p:nvPr/>
        </p:nvSpPr>
        <p:spPr>
          <a:xfrm>
            <a:off x="4672046" y="2620096"/>
            <a:ext cx="4482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$ bwa mem -t 16 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grch38.fa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1.fq 2.fq &gt; sample.sam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7" name="Google Shape;217;p45"/>
          <p:cNvSpPr/>
          <p:nvPr/>
        </p:nvSpPr>
        <p:spPr>
          <a:xfrm>
            <a:off x="429250" y="2627038"/>
            <a:ext cx="1613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1" lang="en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Output is in SAM format</a:t>
            </a:r>
            <a:r>
              <a:rPr b="1" i="1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b="1" i="1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1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multiple threads if you have a computer with multiple CPUs.</a:t>
            </a:r>
            <a:endParaRPr i="1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18" name="Google Shape;218;p45"/>
          <p:cNvCxnSpPr/>
          <p:nvPr/>
        </p:nvCxnSpPr>
        <p:spPr>
          <a:xfrm flipH="1" rot="10800000">
            <a:off x="3588600" y="1970975"/>
            <a:ext cx="1800" cy="326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19" name="Google Shape;219;p45"/>
          <p:cNvSpPr/>
          <p:nvPr/>
        </p:nvSpPr>
        <p:spPr>
          <a:xfrm>
            <a:off x="429250" y="1407838"/>
            <a:ext cx="1613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1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This takes a long time, but you do it </a:t>
            </a:r>
            <a:r>
              <a:rPr b="1" i="1" lang="en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once</a:t>
            </a:r>
            <a:endParaRPr i="1" u="sng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Where do you find FASTA reference genomes?</a:t>
            </a:r>
            <a:endParaRPr sz="4000"/>
          </a:p>
        </p:txBody>
      </p:sp>
      <p:sp>
        <p:nvSpPr>
          <p:cNvPr id="225" name="Google Shape;225;p46"/>
          <p:cNvSpPr txBox="1"/>
          <p:nvPr/>
        </p:nvSpPr>
        <p:spPr>
          <a:xfrm>
            <a:off x="0" y="4709025"/>
            <a:ext cx="61512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https://hgdownload.cse.ucsc.edu/goldenpath/hg38/bigZips/</a:t>
            </a:r>
            <a:endParaRPr/>
          </a:p>
        </p:txBody>
      </p:sp>
      <p:pic>
        <p:nvPicPr>
          <p:cNvPr id="226" name="Google Shape;2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25" y="999457"/>
            <a:ext cx="6245102" cy="332856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0" y="4442400"/>
            <a:ext cx="62451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https://hgdownload.soe.ucsc.edu/downloads.html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"/>
          <p:cNvSpPr txBox="1"/>
          <p:nvPr>
            <p:ph type="title"/>
          </p:nvPr>
        </p:nvSpPr>
        <p:spPr>
          <a:xfrm>
            <a:off x="311700" y="6207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</a:rPr>
              <a:t>SAM format</a:t>
            </a:r>
            <a:r>
              <a:rPr lang="en" sz="4000"/>
              <a:t>: a </a:t>
            </a:r>
            <a:r>
              <a:rPr b="1" lang="en" sz="4000" u="sng"/>
              <a:t>text</a:t>
            </a:r>
            <a:r>
              <a:rPr lang="en" sz="4000"/>
              <a:t>-based </a:t>
            </a:r>
            <a:r>
              <a:rPr b="1" lang="en" sz="4000" u="sng"/>
              <a:t>standard(!)</a:t>
            </a:r>
            <a:r>
              <a:rPr lang="en" sz="4000"/>
              <a:t> for representing sequence alignments</a:t>
            </a:r>
            <a:endParaRPr sz="4000"/>
          </a:p>
        </p:txBody>
      </p:sp>
      <p:pic>
        <p:nvPicPr>
          <p:cNvPr descr="Untitled 3.png" id="233" name="Google Shape;2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85425"/>
            <a:ext cx="3986099" cy="1892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 4.png" id="234" name="Google Shape;2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325" y="1604425"/>
            <a:ext cx="4365276" cy="292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SAM format overview</a:t>
            </a:r>
            <a:endParaRPr sz="4000"/>
          </a:p>
        </p:txBody>
      </p:sp>
      <p:sp>
        <p:nvSpPr>
          <p:cNvPr id="240" name="Google Shape;240;p48"/>
          <p:cNvSpPr/>
          <p:nvPr/>
        </p:nvSpPr>
        <p:spPr>
          <a:xfrm>
            <a:off x="852758" y="996255"/>
            <a:ext cx="8983200" cy="39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905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Belleza"/>
              <a:buChar char="•"/>
            </a:pP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In the dark ages,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sequence aligners 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used </a:t>
            </a: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disparate output formats.  </a:t>
            </a:r>
            <a:r>
              <a:rPr b="1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Pain.</a:t>
            </a:r>
            <a:endParaRPr b="1" i="0" sz="25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1905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Belleza"/>
              <a:buChar char="•"/>
            </a:pPr>
            <a:r>
              <a:rPr b="1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1000 Genomes Project sought to </a:t>
            </a:r>
            <a:r>
              <a:rPr b="1" i="0" lang="en" sz="2400" u="sng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standardize</a:t>
            </a: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b="1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</a:t>
            </a:r>
            <a:r>
              <a:rPr b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tandards are good.</a:t>
            </a:r>
            <a:endParaRPr b="1" sz="25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1905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Belleza"/>
              <a:buChar char="•"/>
            </a:pP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The result is imperfect, but it’s a </a:t>
            </a:r>
            <a:r>
              <a:rPr b="1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huge</a:t>
            </a: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improvement.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  <a:p>
            <a:pPr indent="1905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Belleza"/>
              <a:buChar char="•"/>
            </a:pPr>
            <a:r>
              <a:rPr b="0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Strengths of the SAM and BAM formats</a:t>
            </a:r>
            <a:endParaRPr sz="25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302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conomica"/>
              <a:buChar char="■"/>
            </a:pPr>
            <a:r>
              <a:rPr b="0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Compressed: less disk hungry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-3302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conomica"/>
              <a:buChar char="■"/>
            </a:pPr>
            <a:r>
              <a:rPr b="0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Indexed: fast viewing, slicing, etc.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-3302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conomica"/>
              <a:buChar char="■"/>
            </a:pPr>
            <a:r>
              <a:rPr b="0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Single-end and paired-end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-3302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conomica"/>
              <a:buChar char="■"/>
            </a:pPr>
            <a:r>
              <a:rPr b="0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Relatively simple to produce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-3302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conomica"/>
              <a:buChar char="■"/>
            </a:pPr>
            <a:r>
              <a:rPr b="1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i="1" lang="en" sz="2200">
                <a:latin typeface="Economica"/>
                <a:ea typeface="Economica"/>
                <a:cs typeface="Economica"/>
                <a:sym typeface="Economica"/>
              </a:rPr>
              <a:t>Good</a:t>
            </a:r>
            <a:r>
              <a:rPr b="1" i="1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toolkits available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